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1"/>
  </p:notesMasterIdLst>
  <p:handoutMasterIdLst>
    <p:handoutMasterId r:id="rId22"/>
  </p:handoutMasterIdLst>
  <p:sldIdLst>
    <p:sldId id="256" r:id="rId2"/>
    <p:sldId id="458" r:id="rId3"/>
    <p:sldId id="459" r:id="rId4"/>
    <p:sldId id="460" r:id="rId5"/>
    <p:sldId id="461" r:id="rId6"/>
    <p:sldId id="462" r:id="rId7"/>
    <p:sldId id="390" r:id="rId8"/>
    <p:sldId id="465" r:id="rId9"/>
    <p:sldId id="469" r:id="rId10"/>
    <p:sldId id="466" r:id="rId11"/>
    <p:sldId id="478" r:id="rId12"/>
    <p:sldId id="468" r:id="rId13"/>
    <p:sldId id="479" r:id="rId14"/>
    <p:sldId id="480" r:id="rId15"/>
    <p:sldId id="481" r:id="rId16"/>
    <p:sldId id="482" r:id="rId17"/>
    <p:sldId id="483" r:id="rId18"/>
    <p:sldId id="484" r:id="rId19"/>
    <p:sldId id="485" r:id="rId20"/>
  </p:sldIdLst>
  <p:sldSz cx="9144000" cy="6858000" type="screen4x3"/>
  <p:notesSz cx="6788150" cy="9923463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emi" initials="r" lastIdx="1" clrIdx="0">
    <p:extLst>
      <p:ext uri="{19B8F6BF-5375-455C-9EA6-DF929625EA0E}">
        <p15:presenceInfo xmlns:p15="http://schemas.microsoft.com/office/powerpoint/2012/main" userId="remi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FFFF"/>
    <a:srgbClr val="FFCCCC"/>
    <a:srgbClr val="70AD47"/>
    <a:srgbClr val="BFBFDF"/>
    <a:srgbClr val="BFDFFF"/>
    <a:srgbClr val="DEFFDD"/>
    <a:srgbClr val="FFE4BF"/>
    <a:srgbClr val="DFBFBF"/>
    <a:srgbClr val="91D5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75" autoAdjust="0"/>
    <p:restoredTop sz="89413" autoAdjust="0"/>
  </p:normalViewPr>
  <p:slideViewPr>
    <p:cSldViewPr snapToGrid="0">
      <p:cViewPr varScale="1">
        <p:scale>
          <a:sx n="100" d="100"/>
          <a:sy n="100" d="100"/>
        </p:scale>
        <p:origin x="27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1532" cy="49789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45047" y="0"/>
            <a:ext cx="2941532" cy="49789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9B23CC-0C83-4EAE-9D0D-7BCD04C81E08}" type="datetimeFigureOut">
              <a:rPr lang="fr-FR" smtClean="0"/>
              <a:t>14/04/2020</a:t>
            </a:fld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9425568"/>
            <a:ext cx="2941532" cy="49789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45047" y="9425568"/>
            <a:ext cx="2941532" cy="49789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50691A-0F6A-434A-ADF4-4F2E5A96061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6420654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1532" cy="49789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45047" y="0"/>
            <a:ext cx="2941532" cy="49789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30F9BB-4595-4A28-9A84-34ECAB7BD846}" type="datetimeFigureOut">
              <a:rPr lang="fr-FR" smtClean="0"/>
              <a:t>14/04/2020</a:t>
            </a:fld>
            <a:endParaRPr lang="fr-FR" dirty="0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62050" y="1239838"/>
            <a:ext cx="4464050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 dirty="0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78815" y="4775666"/>
            <a:ext cx="5430520" cy="390736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9425568"/>
            <a:ext cx="2941532" cy="49789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45047" y="9425568"/>
            <a:ext cx="2941532" cy="49789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4520FB-8F37-4AF1-8D15-1B7BC67C60AC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2451259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Au</a:t>
            </a:r>
            <a:r>
              <a:rPr lang="fr-FR" baseline="0" dirty="0" smtClean="0"/>
              <a:t> cours de ma thèse je me suis intéressé aux mesures de petits déplacements</a:t>
            </a:r>
          </a:p>
          <a:p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784420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735295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163206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626590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Voici une photo</a:t>
            </a:r>
            <a:r>
              <a:rPr lang="fr-FR" baseline="0" dirty="0" smtClean="0"/>
              <a:t> de la table optique où se déroule l’expérience : laser, cryostat et optiques nécessaires à la détection et au refroidissement</a:t>
            </a:r>
          </a:p>
          <a:p>
            <a:r>
              <a:rPr lang="fr-FR" baseline="0" dirty="0" smtClean="0"/>
              <a:t>Grande diversité de thèmes abordés</a:t>
            </a:r>
            <a:endParaRPr lang="fr-FR" baseline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13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208483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Objectif au service de plusieurs</a:t>
            </a:r>
            <a:r>
              <a:rPr lang="fr-FR" baseline="0" dirty="0" smtClean="0"/>
              <a:t> compétences. Développée dans la suite.</a:t>
            </a:r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14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668256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Oscillateur harmonique</a:t>
            </a:r>
            <a:r>
              <a:rPr lang="fr-FR" baseline="0" dirty="0" smtClean="0"/>
              <a:t> : pas physique dissipation</a:t>
            </a:r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15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060169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Oscillateur harmonique</a:t>
            </a:r>
            <a:r>
              <a:rPr lang="fr-FR" baseline="0" dirty="0" smtClean="0"/>
              <a:t> : pas physique dissipation</a:t>
            </a:r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16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626130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Oscillateur harmonique</a:t>
            </a:r>
            <a:r>
              <a:rPr lang="fr-FR" baseline="0" dirty="0" smtClean="0"/>
              <a:t> : pas physique dissipation</a:t>
            </a:r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17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355725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Oscillateur harmonique</a:t>
            </a:r>
            <a:r>
              <a:rPr lang="fr-FR" baseline="0" dirty="0" smtClean="0"/>
              <a:t> : pas physique dissipation</a:t>
            </a:r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18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095696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Oscillateur harmonique</a:t>
            </a:r>
            <a:r>
              <a:rPr lang="fr-FR" baseline="0" dirty="0" smtClean="0"/>
              <a:t> : pas physique dissipation</a:t>
            </a:r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19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208485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Accepté</a:t>
            </a:r>
            <a:r>
              <a:rPr lang="fr-FR" baseline="0" dirty="0" smtClean="0"/>
              <a:t> à LLG, formation de grande qualité</a:t>
            </a:r>
          </a:p>
          <a:p>
            <a:r>
              <a:rPr lang="fr-FR" baseline="0" dirty="0" smtClean="0"/>
              <a:t>Choisi d’aller en licence pour garder une formation </a:t>
            </a:r>
            <a:r>
              <a:rPr lang="fr-FR" baseline="0" dirty="0" err="1" smtClean="0"/>
              <a:t>pluri-disciplinaire</a:t>
            </a:r>
            <a:r>
              <a:rPr lang="fr-FR" baseline="0" dirty="0" smtClean="0"/>
              <a:t> et s’orienter vers l’enseignement et la recherche</a:t>
            </a:r>
          </a:p>
          <a:p>
            <a:r>
              <a:rPr lang="fr-FR" baseline="0" dirty="0" smtClean="0"/>
              <a:t>Master général puis spécialisation en optique.</a:t>
            </a:r>
          </a:p>
          <a:p>
            <a:r>
              <a:rPr lang="fr-FR" baseline="0" dirty="0" smtClean="0"/>
              <a:t>Stages au LKB grâce à un enseignant dès la L3</a:t>
            </a:r>
          </a:p>
          <a:p>
            <a:r>
              <a:rPr lang="fr-FR" baseline="0" dirty="0" smtClean="0"/>
              <a:t>Thèse</a:t>
            </a:r>
          </a:p>
          <a:p>
            <a:r>
              <a:rPr lang="fr-FR" baseline="0" dirty="0" smtClean="0"/>
              <a:t>Préparation à </a:t>
            </a:r>
            <a:r>
              <a:rPr lang="fr-FR" baseline="0" dirty="0" smtClean="0"/>
              <a:t>l’</a:t>
            </a:r>
            <a:r>
              <a:rPr lang="fr-FR" baseline="0" dirty="0" err="1" smtClean="0"/>
              <a:t>agregation</a:t>
            </a:r>
            <a:endParaRPr lang="fr-FR" baseline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811554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83128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632223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939804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18988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033576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513359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Pousser le refroidissement jusqu’au</a:t>
            </a:r>
            <a:r>
              <a:rPr lang="fr-FR" baseline="0" dirty="0" smtClean="0"/>
              <a:t>x limites classiques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491761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321F7-E1B7-4BB0-9E46-D85020889882}" type="datetime1">
              <a:rPr lang="fr-FR" smtClean="0"/>
              <a:t>14/04/2020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2565A-FF55-4F71-BB6B-0F9786A774E9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28989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7EA09-E793-47BC-B427-5ADC50B952D3}" type="datetime1">
              <a:rPr lang="fr-FR" smtClean="0"/>
              <a:t>14/04/2020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2565A-FF55-4F71-BB6B-0F9786A774E9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94844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36942-48AA-4BD6-90AA-2E3DBC437B4E}" type="datetime1">
              <a:rPr lang="fr-FR" smtClean="0"/>
              <a:t>14/04/2020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2565A-FF55-4F71-BB6B-0F9786A774E9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919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F6EF8-7D11-4226-A98B-02790DAC163A}" type="datetime1">
              <a:rPr lang="fr-FR" smtClean="0"/>
              <a:t>14/04/2020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2565A-FF55-4F71-BB6B-0F9786A774E9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98044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20D0E7-6327-404D-ADF6-907FA106B1F6}" type="datetime1">
              <a:rPr lang="fr-FR" smtClean="0"/>
              <a:t>14/04/2020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2565A-FF55-4F71-BB6B-0F9786A774E9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7978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72E06E-7DC2-4E3C-99C4-0BAD334CDF68}" type="datetime1">
              <a:rPr lang="fr-FR" smtClean="0"/>
              <a:t>14/04/2020</a:t>
            </a:fld>
            <a:endParaRPr lang="fr-F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2565A-FF55-4F71-BB6B-0F9786A774E9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18449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F44DF-91D6-449D-B1B2-294AA165FB73}" type="datetime1">
              <a:rPr lang="fr-FR" smtClean="0"/>
              <a:t>14/04/2020</a:t>
            </a:fld>
            <a:endParaRPr lang="fr-FR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2565A-FF55-4F71-BB6B-0F9786A774E9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22049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1DE45-DA2D-4F35-8DCA-DAE2BC9D6DC7}" type="datetime1">
              <a:rPr lang="fr-FR" smtClean="0"/>
              <a:t>14/04/2020</a:t>
            </a:fld>
            <a:endParaRPr lang="fr-F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2565A-FF55-4F71-BB6B-0F9786A774E9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55003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EA6C7-2E81-4B6E-939C-7443D51C7C46}" type="datetime1">
              <a:rPr lang="fr-FR" smtClean="0"/>
              <a:t>14/04/2020</a:t>
            </a:fld>
            <a:endParaRPr lang="fr-FR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2565A-FF55-4F71-BB6B-0F9786A774E9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52730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F3EF79-C549-4B46-9CCA-3D38E5883449}" type="datetime1">
              <a:rPr lang="fr-FR" smtClean="0"/>
              <a:t>14/04/2020</a:t>
            </a:fld>
            <a:endParaRPr lang="fr-F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2565A-FF55-4F71-BB6B-0F9786A774E9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7901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dirty="0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7872F-36CB-4994-B8E6-421A4C0E82AB}" type="datetime1">
              <a:rPr lang="fr-FR" smtClean="0"/>
              <a:t>14/04/2020</a:t>
            </a:fld>
            <a:endParaRPr lang="fr-F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2565A-FF55-4F71-BB6B-0F9786A774E9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38405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BA4878-9A39-4D07-960B-2D94036A160B}" type="datetime1">
              <a:rPr lang="fr-FR" smtClean="0"/>
              <a:t>14/04/2020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42565A-FF55-4F71-BB6B-0F9786A774E9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04047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gif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1.png"/><Relationship Id="rId7" Type="http://schemas.openxmlformats.org/officeDocument/2006/relationships/image" Target="../media/image67.png"/><Relationship Id="rId12" Type="http://schemas.openxmlformats.org/officeDocument/2006/relationships/image" Target="../media/image7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11" Type="http://schemas.openxmlformats.org/officeDocument/2006/relationships/image" Target="../media/image71.png"/><Relationship Id="rId5" Type="http://schemas.openxmlformats.org/officeDocument/2006/relationships/image" Target="../media/image63.png"/><Relationship Id="rId10" Type="http://schemas.openxmlformats.org/officeDocument/2006/relationships/image" Target="../media/image70.png"/><Relationship Id="rId4" Type="http://schemas.openxmlformats.org/officeDocument/2006/relationships/image" Target="../media/image62.png"/><Relationship Id="rId9" Type="http://schemas.openxmlformats.org/officeDocument/2006/relationships/image" Target="../media/image6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0.png"/><Relationship Id="rId13" Type="http://schemas.openxmlformats.org/officeDocument/2006/relationships/image" Target="../media/image78.png"/><Relationship Id="rId3" Type="http://schemas.openxmlformats.org/officeDocument/2006/relationships/image" Target="../media/image73.png"/><Relationship Id="rId7" Type="http://schemas.openxmlformats.org/officeDocument/2006/relationships/image" Target="../media/image790.png"/><Relationship Id="rId12" Type="http://schemas.openxmlformats.org/officeDocument/2006/relationships/image" Target="../media/image7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76.png"/><Relationship Id="rId5" Type="http://schemas.openxmlformats.org/officeDocument/2006/relationships/image" Target="../media/image761.png"/><Relationship Id="rId15" Type="http://schemas.openxmlformats.org/officeDocument/2006/relationships/image" Target="../media/image80.jpg"/><Relationship Id="rId10" Type="http://schemas.openxmlformats.org/officeDocument/2006/relationships/image" Target="../media/image75.png"/><Relationship Id="rId4" Type="http://schemas.openxmlformats.org/officeDocument/2006/relationships/image" Target="../media/image74.png"/><Relationship Id="rId9" Type="http://schemas.openxmlformats.org/officeDocument/2006/relationships/image" Target="../media/image81.png"/><Relationship Id="rId14" Type="http://schemas.openxmlformats.org/officeDocument/2006/relationships/image" Target="../media/image7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7" Type="http://schemas.openxmlformats.org/officeDocument/2006/relationships/image" Target="../media/image8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8.png"/><Relationship Id="rId10" Type="http://schemas.openxmlformats.org/officeDocument/2006/relationships/image" Target="../media/image71.png"/><Relationship Id="rId9" Type="http://schemas.openxmlformats.org/officeDocument/2006/relationships/image" Target="../media/image8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g"/><Relationship Id="rId7" Type="http://schemas.openxmlformats.org/officeDocument/2006/relationships/image" Target="../media/image820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00.png"/><Relationship Id="rId4" Type="http://schemas.openxmlformats.org/officeDocument/2006/relationships/image" Target="../media/image8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9.JPG"/><Relationship Id="rId4" Type="http://schemas.openxmlformats.org/officeDocument/2006/relationships/image" Target="../media/image88.jp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90.png"/><Relationship Id="rId7" Type="http://schemas.openxmlformats.org/officeDocument/2006/relationships/image" Target="../media/image9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10" Type="http://schemas.openxmlformats.org/officeDocument/2006/relationships/image" Target="../media/image97.png"/><Relationship Id="rId4" Type="http://schemas.openxmlformats.org/officeDocument/2006/relationships/image" Target="../media/image91.png"/><Relationship Id="rId9" Type="http://schemas.openxmlformats.org/officeDocument/2006/relationships/image" Target="../media/image9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image" Target="../media/image98.png"/><Relationship Id="rId7" Type="http://schemas.openxmlformats.org/officeDocument/2006/relationships/image" Target="../media/image10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9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jp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.png"/><Relationship Id="rId18" Type="http://schemas.openxmlformats.org/officeDocument/2006/relationships/image" Target="../media/image20.png"/><Relationship Id="rId3" Type="http://schemas.openxmlformats.org/officeDocument/2006/relationships/image" Target="../media/image10.png"/><Relationship Id="rId21" Type="http://schemas.openxmlformats.org/officeDocument/2006/relationships/image" Target="../media/image22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6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11.png"/><Relationship Id="rId5" Type="http://schemas.openxmlformats.org/officeDocument/2006/relationships/image" Target="../media/image110.png"/><Relationship Id="rId15" Type="http://schemas.openxmlformats.org/officeDocument/2006/relationships/image" Target="../media/image18.png"/><Relationship Id="rId10" Type="http://schemas.openxmlformats.org/officeDocument/2006/relationships/image" Target="../media/image14.png"/><Relationship Id="rId19" Type="http://schemas.openxmlformats.org/officeDocument/2006/relationships/image" Target="../media/image21.png"/><Relationship Id="rId9" Type="http://schemas.openxmlformats.org/officeDocument/2006/relationships/image" Target="../media/image130.png"/><Relationship Id="rId4" Type="http://schemas.openxmlformats.org/officeDocument/2006/relationships/image" Target="../media/image100.png"/><Relationship Id="rId1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0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4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.png"/><Relationship Id="rId5" Type="http://schemas.openxmlformats.org/officeDocument/2006/relationships/image" Target="../media/image23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1.png"/><Relationship Id="rId3" Type="http://schemas.openxmlformats.org/officeDocument/2006/relationships/image" Target="../media/image33.png"/><Relationship Id="rId7" Type="http://schemas.openxmlformats.org/officeDocument/2006/relationships/image" Target="../media/image260.png"/><Relationship Id="rId12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0.png"/><Relationship Id="rId11" Type="http://schemas.openxmlformats.org/officeDocument/2006/relationships/image" Target="../media/image36.png"/><Relationship Id="rId5" Type="http://schemas.openxmlformats.org/officeDocument/2006/relationships/image" Target="../media/image350.png"/><Relationship Id="rId15" Type="http://schemas.openxmlformats.org/officeDocument/2006/relationships/image" Target="../media/image43.png"/><Relationship Id="rId10" Type="http://schemas.openxmlformats.org/officeDocument/2006/relationships/image" Target="../media/image35.png"/><Relationship Id="rId4" Type="http://schemas.openxmlformats.org/officeDocument/2006/relationships/image" Target="../media/image34.png"/><Relationship Id="rId9" Type="http://schemas.openxmlformats.org/officeDocument/2006/relationships/image" Target="../media/image370.png"/><Relationship Id="rId14" Type="http://schemas.openxmlformats.org/officeDocument/2006/relationships/image" Target="../media/image4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39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JPG"/><Relationship Id="rId5" Type="http://schemas.openxmlformats.org/officeDocument/2006/relationships/image" Target="../media/image41.JPG"/><Relationship Id="rId4" Type="http://schemas.openxmlformats.org/officeDocument/2006/relationships/image" Target="../media/image40.JPG"/><Relationship Id="rId9" Type="http://schemas.openxmlformats.org/officeDocument/2006/relationships/image" Target="../media/image4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5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12" Type="http://schemas.openxmlformats.org/officeDocument/2006/relationships/image" Target="../media/image6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11" Type="http://schemas.openxmlformats.org/officeDocument/2006/relationships/image" Target="../media/image59.png"/><Relationship Id="rId5" Type="http://schemas.openxmlformats.org/officeDocument/2006/relationships/image" Target="../media/image49.png"/><Relationship Id="rId10" Type="http://schemas.openxmlformats.org/officeDocument/2006/relationships/image" Target="../media/image54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461913"/>
            <a:ext cx="9144000" cy="1451730"/>
          </a:xfrm>
        </p:spPr>
        <p:txBody>
          <a:bodyPr anchor="ctr">
            <a:normAutofit/>
          </a:bodyPr>
          <a:lstStyle/>
          <a:p>
            <a:r>
              <a:rPr lang="fr-FR" altLang="fr-FR" sz="4000" dirty="0" smtClean="0">
                <a:solidFill>
                  <a:schemeClr val="accent1"/>
                </a:solidFill>
                <a:latin typeface="+mn-lt"/>
              </a:rPr>
              <a:t>Mise en perspective didactique</a:t>
            </a:r>
            <a:br>
              <a:rPr lang="fr-FR" altLang="fr-FR" sz="4000" dirty="0" smtClean="0">
                <a:solidFill>
                  <a:schemeClr val="accent1"/>
                </a:solidFill>
                <a:latin typeface="+mn-lt"/>
              </a:rPr>
            </a:br>
            <a:r>
              <a:rPr lang="fr-FR" altLang="fr-FR" sz="4000" dirty="0" smtClean="0">
                <a:solidFill>
                  <a:schemeClr val="accent1"/>
                </a:solidFill>
                <a:latin typeface="+mn-lt"/>
              </a:rPr>
              <a:t>d’un dossier de recherche</a:t>
            </a:r>
            <a:endParaRPr lang="fr-FR" altLang="fr-FR" sz="2200" dirty="0">
              <a:solidFill>
                <a:schemeClr val="bg1">
                  <a:lumMod val="65000"/>
                </a:schemeClr>
              </a:solidFill>
              <a:latin typeface="+mn-lt"/>
            </a:endParaRPr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>
          <a:xfrm>
            <a:off x="0" y="5439266"/>
            <a:ext cx="9144000" cy="6162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altLang="fr-FR" sz="2000" b="1" dirty="0" smtClean="0">
                <a:solidFill>
                  <a:schemeClr val="accent1"/>
                </a:solidFill>
                <a:latin typeface="+mn-lt"/>
              </a:rPr>
              <a:t>Rémi METZDORFF</a:t>
            </a:r>
            <a:endParaRPr lang="fr-FR" altLang="fr-FR" sz="2000" dirty="0" smtClean="0">
              <a:solidFill>
                <a:schemeClr val="accent1"/>
              </a:solidFill>
              <a:latin typeface="+mn-lt"/>
            </a:endParaRPr>
          </a:p>
        </p:txBody>
      </p:sp>
      <p:pic>
        <p:nvPicPr>
          <p:cNvPr id="18" name="compressionmode_stress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54507" y="3064437"/>
            <a:ext cx="2315529" cy="1926000"/>
          </a:xfrm>
          <a:prstGeom prst="rect">
            <a:avLst/>
          </a:prstGeom>
        </p:spPr>
      </p:pic>
      <p:pic>
        <p:nvPicPr>
          <p:cNvPr id="19" name="Image 1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7493" y="3064437"/>
            <a:ext cx="2566346" cy="1924759"/>
          </a:xfrm>
          <a:prstGeom prst="rect">
            <a:avLst/>
          </a:prstGeom>
        </p:spPr>
      </p:pic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0" y="1820944"/>
            <a:ext cx="9144000" cy="8468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altLang="fr-FR" sz="2000" dirty="0" smtClean="0">
                <a:solidFill>
                  <a:schemeClr val="bg1">
                    <a:lumMod val="65000"/>
                  </a:schemeClr>
                </a:solidFill>
                <a:latin typeface="+mn-lt"/>
              </a:rPr>
              <a:t>Concours externe de l’agrégation de physique-chimie, option physique, session 2020</a:t>
            </a:r>
            <a:endParaRPr lang="fr-FR" altLang="fr-FR" sz="2000" dirty="0">
              <a:solidFill>
                <a:schemeClr val="bg1">
                  <a:lumMod val="6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0223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99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852" y="4486562"/>
            <a:ext cx="8245860" cy="2164268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5748949" y="4662535"/>
            <a:ext cx="1919336" cy="58782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1357" y="1427491"/>
            <a:ext cx="4502661" cy="2853879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1357" y="1427491"/>
            <a:ext cx="6541285" cy="2857871"/>
          </a:xfrm>
          <a:prstGeom prst="rect">
            <a:avLst/>
          </a:prstGeom>
        </p:spPr>
      </p:pic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28600" y="457200"/>
            <a:ext cx="8686800" cy="53975"/>
          </a:xfrm>
          <a:prstGeom prst="rect">
            <a:avLst/>
          </a:prstGeom>
          <a:gradFill rotWithShape="1">
            <a:gsLst>
              <a:gs pos="0">
                <a:srgbClr val="0099FF"/>
              </a:gs>
              <a:gs pos="100000">
                <a:srgbClr val="9BD7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endParaRPr lang="fr-FR" altLang="fr-FR" dirty="0">
              <a:solidFill>
                <a:schemeClr val="tx2"/>
              </a:solidFill>
            </a:endParaRPr>
          </a:p>
        </p:txBody>
      </p:sp>
      <p:sp>
        <p:nvSpPr>
          <p:cNvPr id="8" name="Rectangle 11"/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686800" cy="381000"/>
          </a:xfrm>
          <a:noFill/>
          <a:ln/>
        </p:spPr>
        <p:txBody>
          <a:bodyPr/>
          <a:lstStyle/>
          <a:p>
            <a:pPr algn="l"/>
            <a:r>
              <a:rPr lang="fr-FR" altLang="fr-FR" sz="2000" b="1" dirty="0" smtClean="0">
                <a:solidFill>
                  <a:schemeClr val="accent1"/>
                </a:solidFill>
              </a:rPr>
              <a:t>Refroidissement par rétroaction</a:t>
            </a:r>
            <a:endParaRPr lang="fr-FR" altLang="fr-FR" sz="2000" b="1" dirty="0">
              <a:solidFill>
                <a:schemeClr val="accent1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8458200" y="-411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 smtClean="0"/>
              <a:t>10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228600" y="579961"/>
            <a:ext cx="8686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accent1"/>
                </a:solidFill>
              </a:rPr>
              <a:t>La mesure des déplacements permet de d’appliquer une </a:t>
            </a:r>
            <a:r>
              <a:rPr lang="fr-FR" b="1" dirty="0" smtClean="0">
                <a:solidFill>
                  <a:schemeClr val="accent1"/>
                </a:solidFill>
              </a:rPr>
              <a:t>force de </a:t>
            </a:r>
            <a:r>
              <a:rPr lang="fr-FR" b="1" dirty="0" smtClean="0">
                <a:solidFill>
                  <a:schemeClr val="accent1"/>
                </a:solidFill>
              </a:rPr>
              <a:t>frottements </a:t>
            </a:r>
            <a:r>
              <a:rPr lang="fr-FR" b="1" dirty="0" smtClean="0">
                <a:solidFill>
                  <a:schemeClr val="accent1"/>
                </a:solidFill>
              </a:rPr>
              <a:t>visqueux</a:t>
            </a:r>
            <a:r>
              <a:rPr lang="fr-FR" dirty="0" smtClean="0">
                <a:solidFill>
                  <a:schemeClr val="accent1"/>
                </a:solidFill>
              </a:rPr>
              <a:t> qui </a:t>
            </a:r>
            <a:r>
              <a:rPr lang="fr-FR" b="1" dirty="0" smtClean="0">
                <a:solidFill>
                  <a:schemeClr val="accent1"/>
                </a:solidFill>
              </a:rPr>
              <a:t>diminue la température effective</a:t>
            </a:r>
            <a:r>
              <a:rPr lang="fr-FR" dirty="0" smtClean="0">
                <a:solidFill>
                  <a:schemeClr val="accent1"/>
                </a:solidFill>
              </a:rPr>
              <a:t> de l’oscillateur</a:t>
            </a:r>
            <a:endParaRPr lang="fr-FR" b="1" dirty="0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ZoneTexte 11"/>
              <p:cNvSpPr txBox="1"/>
              <p:nvPr/>
            </p:nvSpPr>
            <p:spPr>
              <a:xfrm>
                <a:off x="4532420" y="1730498"/>
                <a:ext cx="30675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fr-FR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fr-FR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12" name="ZoneTexte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2420" y="1730498"/>
                <a:ext cx="306751" cy="276999"/>
              </a:xfrm>
              <a:prstGeom prst="rect">
                <a:avLst/>
              </a:prstGeom>
              <a:blipFill rotWithShape="0">
                <a:blip r:embed="rId6"/>
                <a:stretch>
                  <a:fillRect l="-18000" r="-18000" b="-888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ZoneTexte 12"/>
          <p:cNvSpPr txBox="1"/>
          <p:nvPr/>
        </p:nvSpPr>
        <p:spPr>
          <a:xfrm>
            <a:off x="4037258" y="2403615"/>
            <a:ext cx="12970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smtClean="0"/>
              <a:t>Modulateur</a:t>
            </a:r>
            <a:endParaRPr 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/>
              <p:cNvSpPr txBox="1"/>
              <p:nvPr/>
            </p:nvSpPr>
            <p:spPr>
              <a:xfrm>
                <a:off x="3689287" y="3798604"/>
                <a:ext cx="19793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9" name="ZoneTexte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9287" y="3798604"/>
                <a:ext cx="197938" cy="276999"/>
              </a:xfrm>
              <a:prstGeom prst="rect">
                <a:avLst/>
              </a:prstGeom>
              <a:blipFill rotWithShape="0">
                <a:blip r:embed="rId7"/>
                <a:stretch>
                  <a:fillRect l="-30303" r="-24242" b="-2391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40851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-3.7037E-6 L 0.2243 0.00093 " pathEditMode="relative" rAng="0" ptsTypes="AA">
                                      <p:cBhvr>
                                        <p:cTn id="1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215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2" grpId="0"/>
      <p:bldP spid="13" grpId="0"/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Image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403" y="1880362"/>
            <a:ext cx="7155194" cy="2633477"/>
          </a:xfrm>
          <a:prstGeom prst="rect">
            <a:avLst/>
          </a:prstGeom>
        </p:spPr>
      </p:pic>
      <p:pic>
        <p:nvPicPr>
          <p:cNvPr id="25" name="Image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403" y="1880361"/>
            <a:ext cx="7155194" cy="2633477"/>
          </a:xfrm>
          <a:prstGeom prst="rect">
            <a:avLst/>
          </a:prstGeom>
        </p:spPr>
      </p:pic>
      <p:pic>
        <p:nvPicPr>
          <p:cNvPr id="26" name="Image 2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403" y="1880360"/>
            <a:ext cx="7155194" cy="2633477"/>
          </a:xfrm>
          <a:prstGeom prst="rect">
            <a:avLst/>
          </a:prstGeom>
        </p:spPr>
      </p:pic>
      <p:pic>
        <p:nvPicPr>
          <p:cNvPr id="27" name="Image 2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403" y="1880360"/>
            <a:ext cx="7155194" cy="2633477"/>
          </a:xfrm>
          <a:prstGeom prst="rect">
            <a:avLst/>
          </a:prstGeom>
        </p:spPr>
      </p:pic>
      <p:pic>
        <p:nvPicPr>
          <p:cNvPr id="28" name="Image 2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403" y="1880359"/>
            <a:ext cx="7155194" cy="2633477"/>
          </a:xfrm>
          <a:prstGeom prst="rect">
            <a:avLst/>
          </a:prstGeom>
        </p:spPr>
      </p:pic>
      <p:pic>
        <p:nvPicPr>
          <p:cNvPr id="29" name="Image 2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403" y="1880359"/>
            <a:ext cx="7155194" cy="2633477"/>
          </a:xfrm>
          <a:prstGeom prst="rect">
            <a:avLst/>
          </a:prstGeom>
        </p:spPr>
      </p:pic>
      <p:pic>
        <p:nvPicPr>
          <p:cNvPr id="30" name="Image 2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403" y="1880358"/>
            <a:ext cx="7155194" cy="2633477"/>
          </a:xfrm>
          <a:prstGeom prst="rect">
            <a:avLst/>
          </a:prstGeom>
        </p:spPr>
      </p:pic>
      <p:pic>
        <p:nvPicPr>
          <p:cNvPr id="31" name="Image 3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403" y="1880358"/>
            <a:ext cx="7155194" cy="2633477"/>
          </a:xfrm>
          <a:prstGeom prst="rect">
            <a:avLst/>
          </a:prstGeom>
        </p:spPr>
      </p:pic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28600" y="457200"/>
            <a:ext cx="8686800" cy="53975"/>
          </a:xfrm>
          <a:prstGeom prst="rect">
            <a:avLst/>
          </a:prstGeom>
          <a:gradFill rotWithShape="1">
            <a:gsLst>
              <a:gs pos="0">
                <a:srgbClr val="0099FF"/>
              </a:gs>
              <a:gs pos="100000">
                <a:srgbClr val="9BD7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endParaRPr lang="fr-FR" altLang="fr-FR" dirty="0">
              <a:solidFill>
                <a:schemeClr val="tx2"/>
              </a:solidFill>
            </a:endParaRPr>
          </a:p>
        </p:txBody>
      </p:sp>
      <p:sp>
        <p:nvSpPr>
          <p:cNvPr id="8" name="Rectangle 11"/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686800" cy="381000"/>
          </a:xfrm>
          <a:noFill/>
          <a:ln/>
        </p:spPr>
        <p:txBody>
          <a:bodyPr/>
          <a:lstStyle/>
          <a:p>
            <a:pPr algn="l"/>
            <a:r>
              <a:rPr lang="fr-FR" altLang="fr-FR" sz="2000" b="1" dirty="0" smtClean="0">
                <a:solidFill>
                  <a:schemeClr val="accent1"/>
                </a:solidFill>
              </a:rPr>
              <a:t>Résultats</a:t>
            </a:r>
            <a:endParaRPr lang="fr-FR" altLang="fr-FR" sz="2000" b="1" dirty="0">
              <a:solidFill>
                <a:schemeClr val="accent1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8458200" y="-411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 smtClean="0"/>
              <a:t>11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228600" y="883661"/>
            <a:ext cx="8686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accent1"/>
                </a:solidFill>
              </a:rPr>
              <a:t>Le micro-pilier est refroidi en augmentant le gain de la rétroaction et la température est déduite du spectre du mouvement brownien</a:t>
            </a:r>
            <a:endParaRPr lang="fr-FR" b="1" dirty="0">
              <a:solidFill>
                <a:schemeClr val="accent1"/>
              </a:solidFill>
            </a:endParaRPr>
          </a:p>
        </p:txBody>
      </p:sp>
      <p:pic>
        <p:nvPicPr>
          <p:cNvPr id="42" name="Image 41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3811" y="2060994"/>
            <a:ext cx="912358" cy="80575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3" name="ZoneTexte 42"/>
              <p:cNvSpPr txBox="1"/>
              <p:nvPr/>
            </p:nvSpPr>
            <p:spPr>
              <a:xfrm>
                <a:off x="228600" y="5282931"/>
                <a:ext cx="8686800" cy="9495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>
                    <a:solidFill>
                      <a:schemeClr val="accent6"/>
                    </a:solidFill>
                  </a:rPr>
                  <a:t>Pour une </a:t>
                </a:r>
                <a:r>
                  <a:rPr lang="fr-FR" b="1" dirty="0" smtClean="0">
                    <a:solidFill>
                      <a:schemeClr val="accent6"/>
                    </a:solidFill>
                  </a:rPr>
                  <a:t>masse effective de 33 µg </a:t>
                </a:r>
                <a:r>
                  <a:rPr lang="fr-FR" dirty="0" smtClean="0">
                    <a:solidFill>
                      <a:schemeClr val="accent6"/>
                    </a:solidFill>
                  </a:rPr>
                  <a:t>et une </a:t>
                </a:r>
                <a:r>
                  <a:rPr lang="fr-FR" b="1" dirty="0" smtClean="0">
                    <a:solidFill>
                      <a:schemeClr val="accent6"/>
                    </a:solidFill>
                  </a:rPr>
                  <a:t>fréquence de 3,6 MHz </a:t>
                </a:r>
                <a:r>
                  <a:rPr lang="fr-FR" dirty="0" smtClean="0">
                    <a:solidFill>
                      <a:schemeClr val="accent6"/>
                    </a:solidFill>
                  </a:rPr>
                  <a:t>:</a:t>
                </a:r>
              </a:p>
              <a:p>
                <a:endParaRPr lang="fr-FR" b="1" dirty="0">
                  <a:solidFill>
                    <a:schemeClr val="accent2"/>
                  </a:solidFill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fr-FR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b="0" i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eff</m:t>
                        </m:r>
                      </m:sub>
                    </m:sSub>
                    <m:r>
                      <a:rPr lang="fr-FR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=1,0±0,1 </m:t>
                    </m:r>
                    <m:r>
                      <m:rPr>
                        <m:sty m:val="p"/>
                      </m:rPr>
                      <a:rPr lang="fr-FR" b="0" i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mK</m:t>
                    </m:r>
                  </m:oMath>
                </a14:m>
                <a:r>
                  <a:rPr lang="fr-FR" dirty="0" smtClean="0">
                    <a:solidFill>
                      <a:schemeClr val="accent6"/>
                    </a:solidFill>
                  </a:rPr>
                  <a:t> soit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fr-FR" b="0" i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b="0" i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</m:sub>
                    </m:sSub>
                    <m:r>
                      <a:rPr lang="fr-FR" b="0" i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5,5±0,5 </m:t>
                    </m:r>
                    <m:r>
                      <m:rPr>
                        <m:sty m:val="p"/>
                      </m:rPr>
                      <a:rPr lang="fr-FR" b="0" i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phonons</m:t>
                    </m:r>
                  </m:oMath>
                </a14:m>
                <a:endParaRPr lang="fr-FR" dirty="0">
                  <a:solidFill>
                    <a:schemeClr val="accent6"/>
                  </a:solidFill>
                </a:endParaRPr>
              </a:p>
            </p:txBody>
          </p:sp>
        </mc:Choice>
        <mc:Fallback>
          <p:sp>
            <p:nvSpPr>
              <p:cNvPr id="43" name="ZoneTexte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5282931"/>
                <a:ext cx="8686800" cy="949555"/>
              </a:xfrm>
              <a:prstGeom prst="rect">
                <a:avLst/>
              </a:prstGeom>
              <a:blipFill rotWithShape="0">
                <a:blip r:embed="rId12"/>
                <a:stretch>
                  <a:fillRect l="-632" t="-3871" b="-709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Rectangle 40"/>
          <p:cNvSpPr/>
          <p:nvPr/>
        </p:nvSpPr>
        <p:spPr>
          <a:xfrm>
            <a:off x="4481465" y="1880357"/>
            <a:ext cx="3976736" cy="2633477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07807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25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75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25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622326"/>
            <a:ext cx="1800000" cy="1800000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622326"/>
            <a:ext cx="1800000" cy="180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4687952" y="1158485"/>
                <a:ext cx="4239430" cy="6127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𝛿𝜑</m:t>
                      </m:r>
                      <m:r>
                        <a:rPr lang="fr-FR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sSubSup>
                        <m:sSubSupPr>
                          <m:ctrlPr>
                            <a:rPr lang="fr-FR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fr-FR" b="0" i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q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fr-FR" b="0" i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phase</m:t>
                          </m:r>
                        </m:sup>
                      </m:sSubSup>
                      <m:r>
                        <a:rPr lang="fr-FR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fr-FR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  <m:r>
                            <a:rPr lang="fr-FR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ℱ</m:t>
                          </m:r>
                        </m:num>
                        <m:den>
                          <m:r>
                            <a:rPr lang="fr-FR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  <m:d>
                        <m:dPr>
                          <m:ctrlPr>
                            <a:rPr lang="fr-FR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fr-FR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fr-F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fr-FR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  <m:sSubSup>
                            <m:sSubSupPr>
                              <m:ctrlPr>
                                <a:rPr lang="fr-FR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fr-FR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fr-FR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q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fr-FR" b="0" i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rad</m:t>
                              </m:r>
                            </m:sup>
                          </m:sSubSup>
                          <m:r>
                            <a:rPr lang="fr-F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fr-FR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fr-FR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fr-FR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fr-FR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7952" y="1158485"/>
                <a:ext cx="4239430" cy="612796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28600" y="457200"/>
            <a:ext cx="8686800" cy="53975"/>
          </a:xfrm>
          <a:prstGeom prst="rect">
            <a:avLst/>
          </a:prstGeom>
          <a:gradFill rotWithShape="1">
            <a:gsLst>
              <a:gs pos="0">
                <a:srgbClr val="0099FF"/>
              </a:gs>
              <a:gs pos="100000">
                <a:srgbClr val="9BD7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endParaRPr lang="fr-FR" altLang="fr-FR" dirty="0">
              <a:solidFill>
                <a:schemeClr val="tx2"/>
              </a:solidFill>
            </a:endParaRPr>
          </a:p>
        </p:txBody>
      </p:sp>
      <p:sp>
        <p:nvSpPr>
          <p:cNvPr id="8" name="Rectangle 11"/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686800" cy="381000"/>
          </a:xfrm>
          <a:noFill/>
          <a:ln/>
        </p:spPr>
        <p:txBody>
          <a:bodyPr/>
          <a:lstStyle/>
          <a:p>
            <a:pPr algn="l"/>
            <a:r>
              <a:rPr lang="fr-FR" altLang="fr-FR" sz="2000" b="1" dirty="0" smtClean="0">
                <a:solidFill>
                  <a:schemeClr val="accent1"/>
                </a:solidFill>
              </a:rPr>
              <a:t>Vers une amélioration de la sensibilité des mesures de déplacement</a:t>
            </a:r>
            <a:endParaRPr lang="fr-FR" altLang="fr-FR" sz="2000" b="1" dirty="0">
              <a:solidFill>
                <a:schemeClr val="accent1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8458200" y="-411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 smtClean="0"/>
              <a:t>12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/>
              <p:cNvSpPr txBox="1"/>
              <p:nvPr/>
            </p:nvSpPr>
            <p:spPr>
              <a:xfrm>
                <a:off x="754612" y="1514668"/>
                <a:ext cx="468846" cy="3354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fr-F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fr-FR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in</m:t>
                              </m:r>
                            </m:sub>
                          </m:sSub>
                        </m:e>
                      </m:rad>
                    </m:oMath>
                  </m:oMathPara>
                </a14:m>
                <a:endParaRPr lang="fr-FR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ZoneTexte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612" y="1514668"/>
                <a:ext cx="468846" cy="335413"/>
              </a:xfrm>
              <a:prstGeom prst="rect">
                <a:avLst/>
              </a:prstGeom>
              <a:blipFill rotWithShape="0">
                <a:blip r:embed="rId7"/>
                <a:stretch>
                  <a:fillRect r="-6494" b="-1090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/>
              <p:cNvSpPr txBox="1"/>
              <p:nvPr/>
            </p:nvSpPr>
            <p:spPr>
              <a:xfrm>
                <a:off x="679196" y="1958899"/>
                <a:ext cx="21493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𝜑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0" name="ZoneTexte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196" y="1958899"/>
                <a:ext cx="214931" cy="276999"/>
              </a:xfrm>
              <a:prstGeom prst="rect">
                <a:avLst/>
              </a:prstGeom>
              <a:blipFill rotWithShape="0">
                <a:blip r:embed="rId8"/>
                <a:stretch>
                  <a:fillRect l="-27778" r="-22222" b="-2391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Arc 10"/>
          <p:cNvSpPr/>
          <p:nvPr/>
        </p:nvSpPr>
        <p:spPr>
          <a:xfrm>
            <a:off x="-31377" y="1978187"/>
            <a:ext cx="720000" cy="720000"/>
          </a:xfrm>
          <a:prstGeom prst="arc">
            <a:avLst>
              <a:gd name="adj1" fmla="val 18039390"/>
              <a:gd name="adj2" fmla="val 0"/>
            </a:avLst>
          </a:prstGeom>
          <a:ln w="22225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4751323" y="1158485"/>
                <a:ext cx="1415900" cy="6127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𝛿𝜑</m:t>
                      </m:r>
                      <m:r>
                        <a:rPr lang="fr-FR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  <m:r>
                            <a:rPr lang="fr-FR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ℱ</m:t>
                          </m:r>
                        </m:num>
                        <m:den>
                          <m:r>
                            <a:rPr lang="fr-FR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  <m:r>
                        <a:rPr lang="fr-FR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fr-FR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fr-FR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1323" y="1158485"/>
                <a:ext cx="1415900" cy="612796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Image 1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5932" y="892175"/>
            <a:ext cx="2419005" cy="1244984"/>
          </a:xfrm>
          <a:prstGeom prst="rect">
            <a:avLst/>
          </a:prstGeom>
        </p:spPr>
      </p:pic>
      <p:pic>
        <p:nvPicPr>
          <p:cNvPr id="22" name="Image 2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5751" y="2098119"/>
            <a:ext cx="3566167" cy="2651765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5751" y="2098118"/>
            <a:ext cx="3566167" cy="2651765"/>
          </a:xfrm>
          <a:prstGeom prst="rect">
            <a:avLst/>
          </a:prstGeom>
        </p:spPr>
      </p:pic>
      <p:pic>
        <p:nvPicPr>
          <p:cNvPr id="24" name="Image 23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5751" y="2098117"/>
            <a:ext cx="3566167" cy="2651765"/>
          </a:xfrm>
          <a:prstGeom prst="rect">
            <a:avLst/>
          </a:prstGeom>
        </p:spPr>
      </p:pic>
      <p:pic>
        <p:nvPicPr>
          <p:cNvPr id="25" name="Image 2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5750" y="2098116"/>
            <a:ext cx="3566167" cy="2651765"/>
          </a:xfrm>
          <a:prstGeom prst="rect">
            <a:avLst/>
          </a:prstGeom>
        </p:spPr>
      </p:pic>
      <p:pic>
        <p:nvPicPr>
          <p:cNvPr id="26" name="Image 25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4661519"/>
            <a:ext cx="5039058" cy="199090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8" name="ZoneTexte 27"/>
          <p:cNvSpPr txBox="1"/>
          <p:nvPr/>
        </p:nvSpPr>
        <p:spPr>
          <a:xfrm>
            <a:off x="221908" y="2956814"/>
            <a:ext cx="4817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accent1"/>
                </a:solidFill>
              </a:rPr>
              <a:t>Les </a:t>
            </a:r>
            <a:r>
              <a:rPr lang="fr-FR" b="1" dirty="0" smtClean="0">
                <a:solidFill>
                  <a:schemeClr val="accent1"/>
                </a:solidFill>
              </a:rPr>
              <a:t>fluctuations quantiques </a:t>
            </a:r>
            <a:r>
              <a:rPr lang="fr-FR" dirty="0" smtClean="0">
                <a:solidFill>
                  <a:schemeClr val="accent1"/>
                </a:solidFill>
              </a:rPr>
              <a:t>de la lumières dégradent la sensibilité de la mesure </a:t>
            </a:r>
            <a:r>
              <a:rPr lang="fr-FR" b="1" dirty="0" smtClean="0">
                <a:solidFill>
                  <a:schemeClr val="accent1"/>
                </a:solidFill>
              </a:rPr>
              <a:t>directement</a:t>
            </a:r>
            <a:r>
              <a:rPr lang="fr-FR" dirty="0" smtClean="0">
                <a:solidFill>
                  <a:schemeClr val="accent1"/>
                </a:solidFill>
              </a:rPr>
              <a:t> et via la </a:t>
            </a:r>
            <a:r>
              <a:rPr lang="fr-FR" b="1" dirty="0" smtClean="0">
                <a:solidFill>
                  <a:schemeClr val="accent1"/>
                </a:solidFill>
              </a:rPr>
              <a:t>pression de radiation</a:t>
            </a:r>
            <a:endParaRPr lang="fr-FR" b="1" dirty="0">
              <a:solidFill>
                <a:schemeClr val="accent1"/>
              </a:solidFill>
            </a:endParaRPr>
          </a:p>
        </p:txBody>
      </p:sp>
      <p:sp>
        <p:nvSpPr>
          <p:cNvPr id="29" name="ZoneTexte 28"/>
          <p:cNvSpPr txBox="1"/>
          <p:nvPr/>
        </p:nvSpPr>
        <p:spPr>
          <a:xfrm>
            <a:off x="5407846" y="5195308"/>
            <a:ext cx="35195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accent1"/>
                </a:solidFill>
              </a:rPr>
              <a:t>L’utilisation de </a:t>
            </a:r>
            <a:r>
              <a:rPr lang="fr-FR" b="1" dirty="0" smtClean="0">
                <a:solidFill>
                  <a:schemeClr val="accent1"/>
                </a:solidFill>
              </a:rPr>
              <a:t>lumière comprimée </a:t>
            </a:r>
            <a:r>
              <a:rPr lang="fr-FR" dirty="0" smtClean="0">
                <a:solidFill>
                  <a:schemeClr val="accent1"/>
                </a:solidFill>
              </a:rPr>
              <a:t>permettra d’améliorer la sensibilité des </a:t>
            </a:r>
            <a:r>
              <a:rPr lang="fr-FR" b="1" dirty="0" smtClean="0">
                <a:solidFill>
                  <a:schemeClr val="accent1"/>
                </a:solidFill>
              </a:rPr>
              <a:t>interféromètres gravitationnels</a:t>
            </a:r>
            <a:endParaRPr lang="fr-FR" b="1" dirty="0">
              <a:solidFill>
                <a:schemeClr val="accent1"/>
              </a:solidFill>
            </a:endParaRPr>
          </a:p>
        </p:txBody>
      </p:sp>
      <p:cxnSp>
        <p:nvCxnSpPr>
          <p:cNvPr id="31" name="Connecteur droit avec flèche 30"/>
          <p:cNvCxnSpPr/>
          <p:nvPr/>
        </p:nvCxnSpPr>
        <p:spPr>
          <a:xfrm>
            <a:off x="856723" y="920062"/>
            <a:ext cx="518801" cy="356792"/>
          </a:xfrm>
          <a:prstGeom prst="straightConnector1">
            <a:avLst/>
          </a:prstGeom>
          <a:ln w="25400"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avec flèche 31"/>
          <p:cNvCxnSpPr/>
          <p:nvPr/>
        </p:nvCxnSpPr>
        <p:spPr>
          <a:xfrm flipV="1">
            <a:off x="949738" y="865158"/>
            <a:ext cx="332771" cy="479366"/>
          </a:xfrm>
          <a:prstGeom prst="straightConnector1">
            <a:avLst/>
          </a:prstGeom>
          <a:ln w="25400">
            <a:solidFill>
              <a:schemeClr val="accent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3261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4" grpId="0"/>
      <p:bldP spid="2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8458200" y="-411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 smtClean="0">
                <a:solidFill>
                  <a:schemeClr val="bg1"/>
                </a:solidFill>
              </a:rPr>
              <a:t>13</a:t>
            </a:r>
          </a:p>
        </p:txBody>
      </p:sp>
      <p:sp>
        <p:nvSpPr>
          <p:cNvPr id="2" name="ZoneTexte 1"/>
          <p:cNvSpPr txBox="1"/>
          <p:nvPr/>
        </p:nvSpPr>
        <p:spPr>
          <a:xfrm>
            <a:off x="479834" y="1421394"/>
            <a:ext cx="1125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</a:rPr>
              <a:t>Cryogénie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6326008" y="4037845"/>
            <a:ext cx="946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</a:rPr>
              <a:t>Optique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3200021" y="967210"/>
            <a:ext cx="13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</a:rPr>
              <a:t>Electronique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479834" y="3668513"/>
            <a:ext cx="11835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</a:rPr>
              <a:t>Oscillateur</a:t>
            </a:r>
            <a:endParaRPr lang="fr-F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0483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7" grpId="0"/>
      <p:bldP spid="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28600" y="457200"/>
            <a:ext cx="8686800" cy="53975"/>
          </a:xfrm>
          <a:prstGeom prst="rect">
            <a:avLst/>
          </a:prstGeom>
          <a:gradFill rotWithShape="1">
            <a:gsLst>
              <a:gs pos="0">
                <a:srgbClr val="0099FF"/>
              </a:gs>
              <a:gs pos="100000">
                <a:srgbClr val="9BD7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endParaRPr lang="fr-FR" altLang="fr-FR" dirty="0">
              <a:solidFill>
                <a:schemeClr val="tx2"/>
              </a:solidFill>
            </a:endParaRPr>
          </a:p>
        </p:txBody>
      </p:sp>
      <p:sp>
        <p:nvSpPr>
          <p:cNvPr id="8" name="Rectangle 11"/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686800" cy="381000"/>
          </a:xfrm>
          <a:noFill/>
          <a:ln/>
        </p:spPr>
        <p:txBody>
          <a:bodyPr/>
          <a:lstStyle/>
          <a:p>
            <a:pPr algn="l"/>
            <a:r>
              <a:rPr lang="fr-FR" altLang="fr-FR" sz="2000" b="1" dirty="0" smtClean="0">
                <a:solidFill>
                  <a:schemeClr val="accent1"/>
                </a:solidFill>
              </a:rPr>
              <a:t>Valorisation – </a:t>
            </a:r>
            <a:r>
              <a:rPr lang="fr-FR" altLang="fr-FR" sz="2000" b="1" dirty="0" smtClean="0">
                <a:solidFill>
                  <a:schemeClr val="accent1"/>
                </a:solidFill>
              </a:rPr>
              <a:t>Oscillateurs et micro-pilier </a:t>
            </a:r>
            <a:endParaRPr lang="fr-FR" altLang="fr-FR" sz="2000" b="1" dirty="0">
              <a:solidFill>
                <a:schemeClr val="accent1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8458200" y="-411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 smtClean="0"/>
              <a:t>14</a:t>
            </a:r>
          </a:p>
        </p:txBody>
      </p:sp>
      <p:sp>
        <p:nvSpPr>
          <p:cNvPr id="17" name="ZoneTexte 16"/>
          <p:cNvSpPr txBox="1"/>
          <p:nvPr/>
        </p:nvSpPr>
        <p:spPr>
          <a:xfrm>
            <a:off x="228600" y="1420450"/>
            <a:ext cx="8686800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smtClean="0">
                <a:solidFill>
                  <a:schemeClr val="accent2"/>
                </a:solidFill>
              </a:rPr>
              <a:t>Contexte 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accent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chemeClr val="accent1"/>
                </a:solidFill>
              </a:rPr>
              <a:t>Premier trimestre de p</a:t>
            </a:r>
            <a:r>
              <a:rPr lang="fr-FR" dirty="0" smtClean="0">
                <a:solidFill>
                  <a:schemeClr val="accent1"/>
                </a:solidFill>
              </a:rPr>
              <a:t>remière </a:t>
            </a:r>
            <a:r>
              <a:rPr lang="fr-FR" dirty="0" smtClean="0">
                <a:solidFill>
                  <a:schemeClr val="accent1"/>
                </a:solidFill>
              </a:rPr>
              <a:t>année de CPGE, </a:t>
            </a:r>
            <a:r>
              <a:rPr lang="fr-FR" b="1" dirty="0" smtClean="0">
                <a:solidFill>
                  <a:schemeClr val="accent1"/>
                </a:solidFill>
              </a:rPr>
              <a:t>signaux physiques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chemeClr val="accent1"/>
                </a:solidFill>
              </a:rPr>
              <a:t>Oscillateur harmonique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chemeClr val="accent1"/>
                </a:solidFill>
              </a:rPr>
              <a:t>Oscillateur amorti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chemeClr val="accent1"/>
                </a:solidFill>
              </a:rPr>
              <a:t>Filtrage linéaire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chemeClr val="accent1"/>
                </a:solidFill>
              </a:rPr>
              <a:t>Etude spectrale</a:t>
            </a:r>
          </a:p>
          <a:p>
            <a:endParaRPr lang="fr-FR" dirty="0" smtClean="0">
              <a:solidFill>
                <a:schemeClr val="accent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accent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smtClean="0">
                <a:solidFill>
                  <a:schemeClr val="accent2"/>
                </a:solidFill>
              </a:rPr>
              <a:t>Fil conducteur </a:t>
            </a:r>
            <a:r>
              <a:rPr lang="fr-FR" b="1" dirty="0" smtClean="0">
                <a:solidFill>
                  <a:schemeClr val="accent2"/>
                </a:solidFill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accent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b="1" dirty="0" smtClean="0">
                <a:solidFill>
                  <a:schemeClr val="accent1"/>
                </a:solidFill>
              </a:rPr>
              <a:t>Confronter le modèle de l’oscillateur à des systèmes réels</a:t>
            </a:r>
            <a:endParaRPr lang="fr-FR" b="1" dirty="0">
              <a:solidFill>
                <a:schemeClr val="accent1"/>
              </a:solidFill>
            </a:endParaRPr>
          </a:p>
          <a:p>
            <a:pPr lvl="1"/>
            <a:endParaRPr lang="fr-FR" b="1" dirty="0" smtClean="0">
              <a:solidFill>
                <a:schemeClr val="accent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b="1" dirty="0">
              <a:solidFill>
                <a:schemeClr val="accent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smtClean="0">
                <a:solidFill>
                  <a:schemeClr val="accent2"/>
                </a:solidFill>
              </a:rPr>
              <a:t>Déroulement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b="1" dirty="0">
              <a:solidFill>
                <a:schemeClr val="accent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chemeClr val="accent1"/>
                </a:solidFill>
              </a:rPr>
              <a:t>Cours + TD : aspects théoriques et résultats importants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b="1" dirty="0" smtClean="0">
                <a:solidFill>
                  <a:schemeClr val="accent1"/>
                </a:solidFill>
              </a:rPr>
              <a:t>TP : étude de différents oscillateurs : les diapasons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b="1" dirty="0" smtClean="0">
                <a:solidFill>
                  <a:schemeClr val="accent1"/>
                </a:solidFill>
              </a:rPr>
              <a:t>Devoir : étude documentaire basée sur le micro-pilier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228600" y="642647"/>
            <a:ext cx="8686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accent1"/>
                </a:solidFill>
              </a:rPr>
              <a:t>Réinvestir les connaissances théoriques et les compétences expérimentales développées pendant la thèse autour de </a:t>
            </a:r>
            <a:r>
              <a:rPr lang="fr-FR" b="1" dirty="0" smtClean="0">
                <a:solidFill>
                  <a:schemeClr val="accent1"/>
                </a:solidFill>
              </a:rPr>
              <a:t>l’oscillateur mécanique </a:t>
            </a:r>
            <a:r>
              <a:rPr lang="fr-FR" dirty="0" smtClean="0">
                <a:solidFill>
                  <a:schemeClr val="accent1"/>
                </a:solidFill>
              </a:rPr>
              <a:t>qu’est le micro-pilier.</a:t>
            </a:r>
            <a:endParaRPr lang="fr-FR" i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598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28600" y="457200"/>
            <a:ext cx="8686800" cy="53975"/>
          </a:xfrm>
          <a:prstGeom prst="rect">
            <a:avLst/>
          </a:prstGeom>
          <a:gradFill rotWithShape="1">
            <a:gsLst>
              <a:gs pos="0">
                <a:srgbClr val="0099FF"/>
              </a:gs>
              <a:gs pos="100000">
                <a:srgbClr val="9BD7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endParaRPr lang="fr-FR" altLang="fr-FR" dirty="0">
              <a:solidFill>
                <a:schemeClr val="tx2"/>
              </a:solidFill>
            </a:endParaRPr>
          </a:p>
        </p:txBody>
      </p:sp>
      <p:sp>
        <p:nvSpPr>
          <p:cNvPr id="8" name="Rectangle 11"/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686800" cy="381000"/>
          </a:xfrm>
          <a:noFill/>
          <a:ln/>
        </p:spPr>
        <p:txBody>
          <a:bodyPr/>
          <a:lstStyle/>
          <a:p>
            <a:pPr algn="l"/>
            <a:r>
              <a:rPr lang="fr-FR" altLang="fr-FR" sz="2000" b="1" dirty="0" smtClean="0">
                <a:solidFill>
                  <a:schemeClr val="accent1"/>
                </a:solidFill>
              </a:rPr>
              <a:t>Valorisation – </a:t>
            </a:r>
            <a:r>
              <a:rPr lang="fr-FR" altLang="fr-FR" sz="2000" b="1" dirty="0" smtClean="0">
                <a:solidFill>
                  <a:schemeClr val="accent1"/>
                </a:solidFill>
              </a:rPr>
              <a:t>Cours et TD</a:t>
            </a:r>
            <a:endParaRPr lang="fr-FR" altLang="fr-FR" sz="2000" b="1" dirty="0">
              <a:solidFill>
                <a:schemeClr val="accent1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8458200" y="-411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 smtClean="0"/>
              <a:t>15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/>
              <p:cNvSpPr txBox="1"/>
              <p:nvPr/>
            </p:nvSpPr>
            <p:spPr>
              <a:xfrm>
                <a:off x="228600" y="838200"/>
                <a:ext cx="868680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b="1" dirty="0" smtClean="0">
                    <a:solidFill>
                      <a:schemeClr val="accent1"/>
                    </a:solidFill>
                  </a:rPr>
                  <a:t>Equation canonique de l’oscillateur harmonique 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̈"/>
                          <m:ctrlP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fr-FR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fr-FR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fr-FR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fr-FR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fr-FR" dirty="0" smtClean="0">
                  <a:solidFill>
                    <a:schemeClr val="accent6"/>
                  </a:solidFill>
                </a:endParaRPr>
              </a:p>
              <a:p>
                <a:r>
                  <a:rPr lang="fr-FR" i="1" dirty="0">
                    <a:solidFill>
                      <a:schemeClr val="accent1"/>
                    </a:solidFill>
                  </a:rPr>
                  <a:t>Comment déterminer la pulsation propre </a:t>
                </a:r>
                <a:r>
                  <a:rPr lang="fr-FR" i="1" dirty="0" smtClean="0">
                    <a:solidFill>
                      <a:schemeClr val="accent1"/>
                    </a:solidFill>
                  </a:rPr>
                  <a:t>?</a:t>
                </a:r>
                <a:endParaRPr lang="fr-FR" i="1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9" name="ZoneTexte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838200"/>
                <a:ext cx="8686800" cy="923330"/>
              </a:xfrm>
              <a:prstGeom prst="rect">
                <a:avLst/>
              </a:prstGeom>
              <a:blipFill rotWithShape="0">
                <a:blip r:embed="rId6"/>
                <a:stretch>
                  <a:fillRect l="-632" t="-3974" b="-927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ZoneTexte 9"/>
              <p:cNvSpPr txBox="1"/>
              <p:nvPr/>
            </p:nvSpPr>
            <p:spPr>
              <a:xfrm>
                <a:off x="228600" y="2940315"/>
                <a:ext cx="868680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b="1" dirty="0" smtClean="0">
                    <a:solidFill>
                      <a:schemeClr val="accent1"/>
                    </a:solidFill>
                  </a:rPr>
                  <a:t>Equation canonique de l’oscillateur amorti :</a:t>
                </a:r>
                <a:endParaRPr lang="fr-FR" i="1" dirty="0" smtClean="0">
                  <a:solidFill>
                    <a:schemeClr val="accent6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̈"/>
                          <m:ctrlP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fr-FR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acc>
                        <m:accPr>
                          <m:chr m:val="̇"/>
                          <m:ctrlP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fr-FR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fr-FR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fr-FR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fr-FR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fr-FR" dirty="0">
                  <a:solidFill>
                    <a:schemeClr val="accent6"/>
                  </a:solidFill>
                </a:endParaRPr>
              </a:p>
              <a:p>
                <a:r>
                  <a:rPr lang="fr-FR" i="1" dirty="0" smtClean="0">
                    <a:solidFill>
                      <a:schemeClr val="accent1"/>
                    </a:solidFill>
                  </a:rPr>
                  <a:t>Quelles sont les sources d’amortissements ?</a:t>
                </a:r>
                <a:endParaRPr lang="fr-FR" i="1" dirty="0">
                  <a:solidFill>
                    <a:schemeClr val="accent1"/>
                  </a:solidFill>
                </a:endParaRPr>
              </a:p>
            </p:txBody>
          </p:sp>
        </mc:Choice>
        <mc:Fallback>
          <p:sp>
            <p:nvSpPr>
              <p:cNvPr id="10" name="ZoneTexte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2940315"/>
                <a:ext cx="8686800" cy="923330"/>
              </a:xfrm>
              <a:prstGeom prst="rect">
                <a:avLst/>
              </a:prstGeom>
              <a:blipFill rotWithShape="0">
                <a:blip r:embed="rId7"/>
                <a:stretch>
                  <a:fillRect l="-632" t="-3289" b="-921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ZoneTexte 10"/>
              <p:cNvSpPr txBox="1"/>
              <p:nvPr/>
            </p:nvSpPr>
            <p:spPr>
              <a:xfrm>
                <a:off x="228600" y="4429710"/>
                <a:ext cx="8686800" cy="12601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b="1" dirty="0" smtClean="0">
                    <a:solidFill>
                      <a:schemeClr val="accent1"/>
                    </a:solidFill>
                  </a:rPr>
                  <a:t>En régime forcé 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d>
                        <m:dPr>
                          <m:begChr m:val="["/>
                          <m:endChr m:val="]"/>
                          <m:ctrlP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̈"/>
                              <m:ctrlPr>
                                <a:rPr lang="fr-FR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fr-FR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fr-FR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a:rPr lang="fr-FR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acc>
                            <m:accPr>
                              <m:chr m:val="̇"/>
                              <m:ctrlPr>
                                <a:rPr lang="fr-FR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fr-FR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fr-FR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  <m:sub>
                              <m:r>
                                <a:rPr lang="fr-FR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  <m:sup>
                              <m:r>
                                <a:rPr lang="fr-FR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fr-FR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fr-FR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ext</m:t>
                          </m:r>
                        </m:sub>
                      </m:sSub>
                    </m:oMath>
                  </m:oMathPara>
                </a14:m>
                <a:endParaRPr lang="fr-FR" dirty="0" smtClean="0">
                  <a:solidFill>
                    <a:schemeClr val="accent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ctrlP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bar>
                      <m:r>
                        <a:rPr lang="fr-FR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m:rPr>
                          <m:sty m:val="p"/>
                        </m:rPr>
                        <a:rPr lang="fr-FR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Ω</m:t>
                      </m:r>
                      <m:r>
                        <a:rPr lang="fr-FR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]=</m:t>
                      </m:r>
                      <m:bar>
                        <m:barPr>
                          <m:ctrlP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</m:bar>
                      <m:d>
                        <m:dPr>
                          <m:begChr m:val="["/>
                          <m:endChr m:val="]"/>
                          <m:ctrlP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fr-FR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</m:d>
                      <m:bar>
                        <m:barPr>
                          <m:ctrlP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sSub>
                            <m:sSubPr>
                              <m:ctrlPr>
                                <a:rPr lang="fr-FR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fr-FR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ext</m:t>
                              </m:r>
                            </m:sub>
                          </m:sSub>
                        </m:e>
                      </m:bar>
                    </m:oMath>
                  </m:oMathPara>
                </a14:m>
                <a:endParaRPr lang="fr-FR" dirty="0" smtClean="0">
                  <a:solidFill>
                    <a:schemeClr val="accent1"/>
                  </a:solidFill>
                </a:endParaRPr>
              </a:p>
              <a:p>
                <a:r>
                  <a:rPr lang="fr-FR" i="1" dirty="0" smtClean="0">
                    <a:solidFill>
                      <a:schemeClr val="accent1"/>
                    </a:solidFill>
                  </a:rPr>
                  <a:t>Quelles sont les caractéristiques qu’un système résonant ?</a:t>
                </a:r>
              </a:p>
            </p:txBody>
          </p:sp>
        </mc:Choice>
        <mc:Fallback>
          <p:sp>
            <p:nvSpPr>
              <p:cNvPr id="11" name="ZoneTexte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4429710"/>
                <a:ext cx="8686800" cy="1260153"/>
              </a:xfrm>
              <a:prstGeom prst="rect">
                <a:avLst/>
              </a:prstGeom>
              <a:blipFill rotWithShape="0">
                <a:blip r:embed="rId8"/>
                <a:stretch>
                  <a:fillRect l="-632" t="-2913" b="-728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e 11"/>
          <p:cNvGrpSpPr/>
          <p:nvPr/>
        </p:nvGrpSpPr>
        <p:grpSpPr>
          <a:xfrm>
            <a:off x="5349233" y="511175"/>
            <a:ext cx="3566167" cy="2651765"/>
            <a:chOff x="5349233" y="511175"/>
            <a:chExt cx="3566167" cy="2651765"/>
          </a:xfrm>
        </p:grpSpPr>
        <p:pic>
          <p:nvPicPr>
            <p:cNvPr id="3" name="Image 2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49233" y="511175"/>
              <a:ext cx="3566167" cy="2651765"/>
            </a:xfrm>
            <a:prstGeom prst="rect">
              <a:avLst/>
            </a:prstGeom>
          </p:spPr>
        </p:pic>
        <p:pic>
          <p:nvPicPr>
            <p:cNvPr id="14" name="Image 13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60167" y="661464"/>
              <a:ext cx="912358" cy="805759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13" name="ZoneTexte 12"/>
          <p:cNvSpPr txBox="1"/>
          <p:nvPr/>
        </p:nvSpPr>
        <p:spPr>
          <a:xfrm>
            <a:off x="228600" y="6071262"/>
            <a:ext cx="868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accent2"/>
                </a:solidFill>
              </a:rPr>
              <a:t>Illustration des différents résultats avec Python.</a:t>
            </a:r>
            <a:endParaRPr lang="fr-FR" b="1" dirty="0" smtClean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084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189888"/>
            <a:ext cx="3622217" cy="3622217"/>
          </a:xfrm>
          <a:prstGeom prst="rect">
            <a:avLst/>
          </a:prstGeom>
        </p:spPr>
      </p:pic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28600" y="457200"/>
            <a:ext cx="8686800" cy="53975"/>
          </a:xfrm>
          <a:prstGeom prst="rect">
            <a:avLst/>
          </a:prstGeom>
          <a:gradFill rotWithShape="1">
            <a:gsLst>
              <a:gs pos="0">
                <a:srgbClr val="0099FF"/>
              </a:gs>
              <a:gs pos="100000">
                <a:srgbClr val="9BD7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endParaRPr lang="fr-FR" altLang="fr-FR" dirty="0">
              <a:solidFill>
                <a:schemeClr val="tx2"/>
              </a:solidFill>
            </a:endParaRPr>
          </a:p>
        </p:txBody>
      </p:sp>
      <p:sp>
        <p:nvSpPr>
          <p:cNvPr id="8" name="Rectangle 11"/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686800" cy="381000"/>
          </a:xfrm>
          <a:noFill/>
          <a:ln/>
        </p:spPr>
        <p:txBody>
          <a:bodyPr/>
          <a:lstStyle/>
          <a:p>
            <a:pPr algn="l"/>
            <a:r>
              <a:rPr lang="fr-FR" altLang="fr-FR" sz="2000" b="1" dirty="0" smtClean="0">
                <a:solidFill>
                  <a:schemeClr val="accent1"/>
                </a:solidFill>
              </a:rPr>
              <a:t>Valorisation – </a:t>
            </a:r>
            <a:r>
              <a:rPr lang="fr-FR" altLang="fr-FR" sz="2000" b="1" dirty="0" smtClean="0">
                <a:solidFill>
                  <a:schemeClr val="accent1"/>
                </a:solidFill>
              </a:rPr>
              <a:t>TP : caractérisation mécanique</a:t>
            </a:r>
            <a:endParaRPr lang="fr-FR" altLang="fr-FR" sz="2000" b="1" dirty="0">
              <a:solidFill>
                <a:schemeClr val="accent1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8458200" y="-411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 smtClean="0"/>
              <a:t>16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228600" y="4886795"/>
            <a:ext cx="86868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accent1"/>
                </a:solidFill>
              </a:rPr>
              <a:t>En régime libre, on mesure la fréquence propre et le facteur de qualité.</a:t>
            </a:r>
          </a:p>
          <a:p>
            <a:endParaRPr lang="fr-FR" dirty="0">
              <a:solidFill>
                <a:schemeClr val="accent1"/>
              </a:solidFill>
            </a:endParaRPr>
          </a:p>
          <a:p>
            <a:r>
              <a:rPr lang="fr-FR" b="1" i="1" dirty="0" smtClean="0">
                <a:solidFill>
                  <a:schemeClr val="accent1"/>
                </a:solidFill>
              </a:rPr>
              <a:t>Quels sont les paramètres qui influent sur ces valeurs ?</a:t>
            </a:r>
          </a:p>
          <a:p>
            <a:pPr marL="742950" lvl="1" indent="-285750">
              <a:buFontTx/>
              <a:buChar char="-"/>
            </a:pPr>
            <a:r>
              <a:rPr lang="fr-FR" i="1" dirty="0">
                <a:solidFill>
                  <a:schemeClr val="accent1"/>
                </a:solidFill>
              </a:rPr>
              <a:t>A</a:t>
            </a:r>
            <a:r>
              <a:rPr lang="fr-FR" i="1" dirty="0" smtClean="0">
                <a:solidFill>
                  <a:schemeClr val="accent1"/>
                </a:solidFill>
              </a:rPr>
              <a:t>jout d’une masselotte</a:t>
            </a:r>
          </a:p>
          <a:p>
            <a:pPr marL="742950" lvl="1" indent="-285750">
              <a:buFontTx/>
              <a:buChar char="-"/>
            </a:pPr>
            <a:r>
              <a:rPr lang="fr-FR" i="1" dirty="0" smtClean="0">
                <a:solidFill>
                  <a:schemeClr val="accent1"/>
                </a:solidFill>
              </a:rPr>
              <a:t>Présence d’une caisse de résonance</a:t>
            </a:r>
          </a:p>
          <a:p>
            <a:pPr marL="742950" lvl="1" indent="-285750">
              <a:buFontTx/>
              <a:buChar char="-"/>
            </a:pPr>
            <a:r>
              <a:rPr lang="fr-FR" i="1" dirty="0" smtClean="0">
                <a:solidFill>
                  <a:schemeClr val="accent1"/>
                </a:solidFill>
              </a:rPr>
              <a:t>Frottements fluides dans différents milieux</a:t>
            </a:r>
            <a:endParaRPr lang="fr-FR" i="1" dirty="0">
              <a:solidFill>
                <a:schemeClr val="accent1"/>
              </a:solidFill>
            </a:endParaRPr>
          </a:p>
        </p:txBody>
      </p:sp>
      <p:grpSp>
        <p:nvGrpSpPr>
          <p:cNvPr id="15" name="Groupe 14"/>
          <p:cNvGrpSpPr/>
          <p:nvPr/>
        </p:nvGrpSpPr>
        <p:grpSpPr>
          <a:xfrm>
            <a:off x="4453119" y="1217912"/>
            <a:ext cx="4462281" cy="3566167"/>
            <a:chOff x="3904488" y="3458850"/>
            <a:chExt cx="4462281" cy="3566167"/>
          </a:xfrm>
        </p:grpSpPr>
        <p:pic>
          <p:nvPicPr>
            <p:cNvPr id="17" name="Image 1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04488" y="3458850"/>
              <a:ext cx="4462281" cy="3566167"/>
            </a:xfrm>
            <a:prstGeom prst="rect">
              <a:avLst/>
            </a:prstGeom>
          </p:spPr>
        </p:pic>
        <p:cxnSp>
          <p:nvCxnSpPr>
            <p:cNvPr id="18" name="Connecteur droit avec flèche 17"/>
            <p:cNvCxnSpPr/>
            <p:nvPr/>
          </p:nvCxnSpPr>
          <p:spPr>
            <a:xfrm>
              <a:off x="5276088" y="4159938"/>
              <a:ext cx="777240" cy="0"/>
            </a:xfrm>
            <a:prstGeom prst="straightConnector1">
              <a:avLst/>
            </a:prstGeom>
            <a:ln w="25400">
              <a:solidFill>
                <a:schemeClr val="accent2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ZoneTexte 18"/>
                <p:cNvSpPr txBox="1"/>
                <p:nvPr/>
              </p:nvSpPr>
              <p:spPr>
                <a:xfrm>
                  <a:off x="5214937" y="4156808"/>
                  <a:ext cx="89954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2,3 </m:t>
                        </m:r>
                        <m:r>
                          <m:rPr>
                            <m:sty m:val="p"/>
                          </m:rPr>
                          <a:rPr lang="fr-FR" b="0" i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ms</m:t>
                        </m:r>
                      </m:oMath>
                    </m:oMathPara>
                  </a14:m>
                  <a:endParaRPr lang="fr-FR" dirty="0">
                    <a:solidFill>
                      <a:schemeClr val="accent2"/>
                    </a:solidFill>
                  </a:endParaRPr>
                </a:p>
              </p:txBody>
            </p:sp>
          </mc:Choice>
          <mc:Fallback xmlns="">
            <p:sp>
              <p:nvSpPr>
                <p:cNvPr id="11" name="ZoneTexte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14937" y="4156808"/>
                  <a:ext cx="899542" cy="369332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ZoneTexte 19"/>
                <p:cNvSpPr txBox="1"/>
                <p:nvPr/>
              </p:nvSpPr>
              <p:spPr>
                <a:xfrm>
                  <a:off x="7327636" y="5344648"/>
                  <a:ext cx="92025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  <m:r>
                          <a:rPr lang="fr-FR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=2,3 </m:t>
                        </m:r>
                        <m:r>
                          <m:rPr>
                            <m:sty m:val="p"/>
                          </m:rPr>
                          <a:rPr lang="fr-FR" b="0" i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</m:oMath>
                    </m:oMathPara>
                  </a14:m>
                  <a:endParaRPr lang="fr-FR" dirty="0">
                    <a:solidFill>
                      <a:schemeClr val="accent6"/>
                    </a:solidFill>
                  </a:endParaRPr>
                </a:p>
              </p:txBody>
            </p:sp>
          </mc:Choice>
          <mc:Fallback xmlns="">
            <p:sp>
              <p:nvSpPr>
                <p:cNvPr id="12" name="ZoneTexte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27636" y="5344648"/>
                  <a:ext cx="920252" cy="276999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l="-3311" r="-3311" b="-6667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2" name="ZoneTexte 11"/>
          <p:cNvSpPr txBox="1"/>
          <p:nvPr/>
        </p:nvSpPr>
        <p:spPr>
          <a:xfrm>
            <a:off x="228600" y="642647"/>
            <a:ext cx="868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accent2"/>
                </a:solidFill>
              </a:rPr>
              <a:t>Compétence : choisir pertinemment les paramètres d’acquisition</a:t>
            </a:r>
            <a:endParaRPr lang="fr-FR" b="1" i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7944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28600" y="457200"/>
            <a:ext cx="8686800" cy="53975"/>
          </a:xfrm>
          <a:prstGeom prst="rect">
            <a:avLst/>
          </a:prstGeom>
          <a:gradFill rotWithShape="1">
            <a:gsLst>
              <a:gs pos="0">
                <a:srgbClr val="0099FF"/>
              </a:gs>
              <a:gs pos="100000">
                <a:srgbClr val="9BD7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endParaRPr lang="fr-FR" altLang="fr-FR" dirty="0">
              <a:solidFill>
                <a:schemeClr val="tx2"/>
              </a:solidFill>
            </a:endParaRPr>
          </a:p>
        </p:txBody>
      </p:sp>
      <p:sp>
        <p:nvSpPr>
          <p:cNvPr id="8" name="Rectangle 11"/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686800" cy="381000"/>
          </a:xfrm>
          <a:noFill/>
          <a:ln/>
        </p:spPr>
        <p:txBody>
          <a:bodyPr/>
          <a:lstStyle/>
          <a:p>
            <a:pPr algn="l"/>
            <a:r>
              <a:rPr lang="fr-FR" altLang="fr-FR" sz="2000" b="1" dirty="0" smtClean="0">
                <a:solidFill>
                  <a:schemeClr val="accent1"/>
                </a:solidFill>
              </a:rPr>
              <a:t>Valorisation – </a:t>
            </a:r>
            <a:r>
              <a:rPr lang="fr-FR" altLang="fr-FR" sz="2000" b="1" dirty="0" smtClean="0">
                <a:solidFill>
                  <a:schemeClr val="accent1"/>
                </a:solidFill>
              </a:rPr>
              <a:t>TP : « fonction de transfert »</a:t>
            </a:r>
            <a:endParaRPr lang="fr-FR" altLang="fr-FR" sz="2000" b="1" dirty="0">
              <a:solidFill>
                <a:schemeClr val="accent1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8458200" y="-411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 smtClean="0"/>
              <a:t>17</a:t>
            </a:r>
            <a:endParaRPr lang="fr-FR" sz="1600" dirty="0" smtClean="0"/>
          </a:p>
        </p:txBody>
      </p:sp>
      <p:sp>
        <p:nvSpPr>
          <p:cNvPr id="10" name="ZoneTexte 9"/>
          <p:cNvSpPr txBox="1"/>
          <p:nvPr/>
        </p:nvSpPr>
        <p:spPr>
          <a:xfrm>
            <a:off x="239330" y="2288879"/>
            <a:ext cx="38946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accent1"/>
                </a:solidFill>
              </a:rPr>
              <a:t>Une excitation sinusoïdale par un électro-aimant permet de mesurer la réponse fréquentielle du diapason.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6835" y="1143451"/>
            <a:ext cx="4448565" cy="3566167"/>
          </a:xfrm>
          <a:prstGeom prst="rect">
            <a:avLst/>
          </a:prstGeom>
        </p:spPr>
      </p:pic>
      <p:pic>
        <p:nvPicPr>
          <p:cNvPr id="21" name="Image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4323606"/>
            <a:ext cx="2945568" cy="2309243"/>
          </a:xfrm>
          <a:prstGeom prst="rect">
            <a:avLst/>
          </a:prstGeom>
        </p:spPr>
      </p:pic>
      <p:pic>
        <p:nvPicPr>
          <p:cNvPr id="22" name="Image 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4168" y="4323606"/>
            <a:ext cx="1021788" cy="230924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3" name="ZoneTexte 22"/>
          <p:cNvSpPr txBox="1"/>
          <p:nvPr/>
        </p:nvSpPr>
        <p:spPr>
          <a:xfrm>
            <a:off x="4466835" y="5348343"/>
            <a:ext cx="44485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accent1"/>
                </a:solidFill>
              </a:rPr>
              <a:t>Un diapason en quartz peut être utilisé comme capteur de pression.</a:t>
            </a:r>
          </a:p>
        </p:txBody>
      </p:sp>
      <p:sp>
        <p:nvSpPr>
          <p:cNvPr id="11" name="ZoneTexte 10"/>
          <p:cNvSpPr txBox="1"/>
          <p:nvPr/>
        </p:nvSpPr>
        <p:spPr>
          <a:xfrm>
            <a:off x="228600" y="642647"/>
            <a:ext cx="868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accent2"/>
                </a:solidFill>
              </a:rPr>
              <a:t>Compétence : fonction de transfert et résonance – lien avec les filtres électroniques</a:t>
            </a:r>
            <a:endParaRPr lang="fr-FR" b="1" i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6339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28600" y="457200"/>
            <a:ext cx="8686800" cy="53975"/>
          </a:xfrm>
          <a:prstGeom prst="rect">
            <a:avLst/>
          </a:prstGeom>
          <a:gradFill rotWithShape="1">
            <a:gsLst>
              <a:gs pos="0">
                <a:srgbClr val="0099FF"/>
              </a:gs>
              <a:gs pos="100000">
                <a:srgbClr val="9BD7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endParaRPr lang="fr-FR" altLang="fr-FR" dirty="0">
              <a:solidFill>
                <a:schemeClr val="tx2"/>
              </a:solidFill>
            </a:endParaRPr>
          </a:p>
        </p:txBody>
      </p:sp>
      <p:sp>
        <p:nvSpPr>
          <p:cNvPr id="8" name="Rectangle 11"/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686800" cy="381000"/>
          </a:xfrm>
          <a:noFill/>
          <a:ln/>
        </p:spPr>
        <p:txBody>
          <a:bodyPr/>
          <a:lstStyle/>
          <a:p>
            <a:pPr algn="l"/>
            <a:r>
              <a:rPr lang="fr-FR" altLang="fr-FR" sz="2000" b="1" dirty="0" smtClean="0">
                <a:solidFill>
                  <a:schemeClr val="accent1"/>
                </a:solidFill>
              </a:rPr>
              <a:t>Valorisation – </a:t>
            </a:r>
            <a:r>
              <a:rPr lang="fr-FR" altLang="fr-FR" sz="2000" b="1" dirty="0" smtClean="0">
                <a:solidFill>
                  <a:schemeClr val="accent1"/>
                </a:solidFill>
              </a:rPr>
              <a:t>TP : étude spectrale</a:t>
            </a:r>
            <a:endParaRPr lang="fr-FR" altLang="fr-FR" sz="2000" b="1" dirty="0">
              <a:solidFill>
                <a:schemeClr val="accent1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8458200" y="-411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 smtClean="0"/>
              <a:t>18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228600" y="4998354"/>
            <a:ext cx="47411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accent1"/>
                </a:solidFill>
              </a:rPr>
              <a:t>Les oscillateurs réels comportent de nombreux modes propres : on peu l’approcher par un ensemble </a:t>
            </a:r>
            <a:r>
              <a:rPr lang="fr-FR" dirty="0" smtClean="0">
                <a:solidFill>
                  <a:schemeClr val="accent1"/>
                </a:solidFill>
              </a:rPr>
              <a:t>d’oscillateurs </a:t>
            </a:r>
            <a:r>
              <a:rPr lang="fr-FR" dirty="0" smtClean="0">
                <a:solidFill>
                  <a:schemeClr val="accent1"/>
                </a:solidFill>
              </a:rPr>
              <a:t>amortis</a:t>
            </a:r>
          </a:p>
        </p:txBody>
      </p:sp>
      <p:grpSp>
        <p:nvGrpSpPr>
          <p:cNvPr id="11" name="Groupe 10"/>
          <p:cNvGrpSpPr/>
          <p:nvPr/>
        </p:nvGrpSpPr>
        <p:grpSpPr>
          <a:xfrm>
            <a:off x="5234933" y="4147853"/>
            <a:ext cx="3566167" cy="2624333"/>
            <a:chOff x="2788916" y="624111"/>
            <a:chExt cx="3566167" cy="2624333"/>
          </a:xfrm>
        </p:grpSpPr>
        <p:pic>
          <p:nvPicPr>
            <p:cNvPr id="12" name="Image 1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88916" y="624111"/>
              <a:ext cx="3566167" cy="2624333"/>
            </a:xfrm>
            <a:prstGeom prst="rect">
              <a:avLst/>
            </a:prstGeom>
          </p:spPr>
        </p:pic>
        <p:pic>
          <p:nvPicPr>
            <p:cNvPr id="14" name="Image 1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57799" y="753457"/>
              <a:ext cx="832105" cy="73488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pic>
        <p:nvPicPr>
          <p:cNvPr id="17" name="Image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5400" y="1254033"/>
            <a:ext cx="1080000" cy="1440000"/>
          </a:xfrm>
          <a:prstGeom prst="rect">
            <a:avLst/>
          </a:prstGeom>
        </p:spPr>
      </p:pic>
      <p:pic>
        <p:nvPicPr>
          <p:cNvPr id="18" name="Image 1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5400" y="1254033"/>
            <a:ext cx="1080000" cy="1440000"/>
          </a:xfrm>
          <a:prstGeom prst="rect">
            <a:avLst/>
          </a:prstGeom>
        </p:spPr>
      </p:pic>
      <p:pic>
        <p:nvPicPr>
          <p:cNvPr id="19" name="Image 1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5400" y="1254033"/>
            <a:ext cx="1080000" cy="1440000"/>
          </a:xfrm>
          <a:prstGeom prst="rect">
            <a:avLst/>
          </a:prstGeom>
        </p:spPr>
      </p:pic>
      <p:pic>
        <p:nvPicPr>
          <p:cNvPr id="20" name="Image 1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5400" y="1254033"/>
            <a:ext cx="1080000" cy="1440000"/>
          </a:xfrm>
          <a:prstGeom prst="rect">
            <a:avLst/>
          </a:prstGeom>
        </p:spPr>
      </p:pic>
      <p:pic>
        <p:nvPicPr>
          <p:cNvPr id="24" name="Image 2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54033"/>
            <a:ext cx="3570739" cy="2651765"/>
          </a:xfrm>
          <a:prstGeom prst="rect">
            <a:avLst/>
          </a:prstGeom>
        </p:spPr>
      </p:pic>
      <p:pic>
        <p:nvPicPr>
          <p:cNvPr id="25" name="Image 2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5400" y="1254033"/>
            <a:ext cx="1080000" cy="1440000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3629700" y="2936087"/>
            <a:ext cx="5171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smtClean="0">
                <a:solidFill>
                  <a:schemeClr val="accent1"/>
                </a:solidFill>
              </a:rPr>
              <a:t>Un verre à vin peut servir pour l’analyse spectrale des modes mécaniques d’un objet complexe</a:t>
            </a:r>
          </a:p>
        </p:txBody>
      </p:sp>
      <p:sp>
        <p:nvSpPr>
          <p:cNvPr id="21" name="ZoneTexte 20"/>
          <p:cNvSpPr txBox="1"/>
          <p:nvPr/>
        </p:nvSpPr>
        <p:spPr>
          <a:xfrm>
            <a:off x="228600" y="642647"/>
            <a:ext cx="868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accent2"/>
                </a:solidFill>
              </a:rPr>
              <a:t>Compétence : analyse spectrale d’un signal périodique</a:t>
            </a:r>
            <a:endParaRPr lang="fr-FR" b="1" i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1239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28600" y="457200"/>
            <a:ext cx="8686800" cy="53975"/>
          </a:xfrm>
          <a:prstGeom prst="rect">
            <a:avLst/>
          </a:prstGeom>
          <a:gradFill rotWithShape="1">
            <a:gsLst>
              <a:gs pos="0">
                <a:srgbClr val="0099FF"/>
              </a:gs>
              <a:gs pos="100000">
                <a:srgbClr val="9BD7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endParaRPr lang="fr-FR" altLang="fr-FR" dirty="0">
              <a:solidFill>
                <a:schemeClr val="tx2"/>
              </a:solidFill>
            </a:endParaRPr>
          </a:p>
        </p:txBody>
      </p:sp>
      <p:sp>
        <p:nvSpPr>
          <p:cNvPr id="8" name="Rectangle 11"/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686800" cy="381000"/>
          </a:xfrm>
          <a:noFill/>
          <a:ln/>
        </p:spPr>
        <p:txBody>
          <a:bodyPr/>
          <a:lstStyle/>
          <a:p>
            <a:pPr algn="l"/>
            <a:r>
              <a:rPr lang="fr-FR" altLang="fr-FR" sz="2000" b="1" dirty="0" smtClean="0">
                <a:solidFill>
                  <a:schemeClr val="accent1"/>
                </a:solidFill>
              </a:rPr>
              <a:t>Valorisation – </a:t>
            </a:r>
            <a:r>
              <a:rPr lang="fr-FR" altLang="fr-FR" sz="2000" b="1" dirty="0">
                <a:solidFill>
                  <a:schemeClr val="accent1"/>
                </a:solidFill>
              </a:rPr>
              <a:t>E</a:t>
            </a:r>
            <a:r>
              <a:rPr lang="fr-FR" altLang="fr-FR" sz="2000" b="1" dirty="0" smtClean="0">
                <a:solidFill>
                  <a:schemeClr val="accent1"/>
                </a:solidFill>
              </a:rPr>
              <a:t>valuation</a:t>
            </a:r>
            <a:endParaRPr lang="fr-FR" altLang="fr-FR" sz="2000" b="1" dirty="0">
              <a:solidFill>
                <a:schemeClr val="accent1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8458200" y="-411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 smtClean="0"/>
              <a:t>19</a:t>
            </a:r>
            <a:endParaRPr lang="fr-FR" sz="1600" dirty="0" smtClean="0"/>
          </a:p>
        </p:txBody>
      </p:sp>
      <p:pic>
        <p:nvPicPr>
          <p:cNvPr id="13" name="Image 12"/>
          <p:cNvPicPr>
            <a:picLocks noChangeAspect="1"/>
          </p:cNvPicPr>
          <p:nvPr/>
        </p:nvPicPr>
        <p:blipFill rotWithShape="1">
          <a:blip r:embed="rId3"/>
          <a:srcRect l="25104" t="12224" r="41562" b="3889"/>
          <a:stretch/>
        </p:blipFill>
        <p:spPr>
          <a:xfrm>
            <a:off x="0" y="652986"/>
            <a:ext cx="3048000" cy="4314825"/>
          </a:xfrm>
          <a:prstGeom prst="rect">
            <a:avLst/>
          </a:prstGeom>
        </p:spPr>
      </p:pic>
      <p:pic>
        <p:nvPicPr>
          <p:cNvPr id="22" name="Image 21"/>
          <p:cNvPicPr>
            <a:picLocks noChangeAspect="1"/>
          </p:cNvPicPr>
          <p:nvPr/>
        </p:nvPicPr>
        <p:blipFill rotWithShape="1">
          <a:blip r:embed="rId4"/>
          <a:srcRect l="25000" t="11853" r="41667" b="3889"/>
          <a:stretch/>
        </p:blipFill>
        <p:spPr>
          <a:xfrm>
            <a:off x="3048000" y="633936"/>
            <a:ext cx="3048000" cy="4333875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 rotWithShape="1">
          <a:blip r:embed="rId5"/>
          <a:srcRect l="25000" t="11852" r="41667" b="4074"/>
          <a:stretch/>
        </p:blipFill>
        <p:spPr>
          <a:xfrm>
            <a:off x="6096000" y="643461"/>
            <a:ext cx="3048000" cy="4324350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0" y="652985"/>
            <a:ext cx="9144000" cy="4314825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8" name="Rectangle 27"/>
              <p:cNvSpPr/>
              <p:nvPr/>
            </p:nvSpPr>
            <p:spPr>
              <a:xfrm>
                <a:off x="421904" y="2625731"/>
                <a:ext cx="220419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̈"/>
                          <m:ctrlPr>
                            <a:rPr lang="fr-FR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fr-FR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fr-FR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acc>
                        <m:accPr>
                          <m:chr m:val="̇"/>
                          <m:ctrlPr>
                            <a:rPr lang="fr-FR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fr-FR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fr-FR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fr-FR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fr-FR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lang="fr-FR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fr-FR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fr-FR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fr-FR" dirty="0">
                  <a:solidFill>
                    <a:schemeClr val="accent2"/>
                  </a:solidFill>
                </a:endParaRPr>
              </a:p>
            </p:txBody>
          </p:sp>
        </mc:Choice>
        <mc:Fallback>
          <p:sp>
            <p:nvSpPr>
              <p:cNvPr id="28" name="Rectangle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904" y="2625731"/>
                <a:ext cx="2204193" cy="36933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Rectangle 28"/>
              <p:cNvSpPr/>
              <p:nvPr/>
            </p:nvSpPr>
            <p:spPr>
              <a:xfrm>
                <a:off x="3945161" y="2345523"/>
                <a:ext cx="1253677" cy="9106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FR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fr-FR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fr-FR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/>
                      </m:sSubSup>
                      <m:r>
                        <a:rPr lang="fr-FR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fr-FR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fr-FR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num>
                            <m:den>
                              <m:r>
                                <a:rPr lang="fr-FR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fr-FR" dirty="0">
                  <a:solidFill>
                    <a:schemeClr val="accent2"/>
                  </a:solidFill>
                </a:endParaRPr>
              </a:p>
            </p:txBody>
          </p:sp>
        </mc:Choice>
        <mc:Fallback>
          <p:sp>
            <p:nvSpPr>
              <p:cNvPr id="29" name="Rectangle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5161" y="2345523"/>
                <a:ext cx="1253677" cy="910699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Rectangle 29"/>
              <p:cNvSpPr/>
              <p:nvPr/>
            </p:nvSpPr>
            <p:spPr>
              <a:xfrm>
                <a:off x="6979664" y="2614101"/>
                <a:ext cx="128067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b="0" i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fr-FR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fr-FR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fr-FR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dirty="0">
                  <a:solidFill>
                    <a:schemeClr val="accent2"/>
                  </a:solidFill>
                </a:endParaRPr>
              </a:p>
            </p:txBody>
          </p:sp>
        </mc:Choice>
        <mc:Fallback>
          <p:sp>
            <p:nvSpPr>
              <p:cNvPr id="30" name="Rectangle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9664" y="2614101"/>
                <a:ext cx="1280672" cy="369332"/>
              </a:xfrm>
              <a:prstGeom prst="rect">
                <a:avLst/>
              </a:prstGeom>
              <a:blipFill rotWithShape="0">
                <a:blip r:embed="rId8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ZoneTexte 30"/>
          <p:cNvSpPr txBox="1"/>
          <p:nvPr/>
        </p:nvSpPr>
        <p:spPr>
          <a:xfrm>
            <a:off x="228600" y="5276833"/>
            <a:ext cx="8686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accent1"/>
                </a:solidFill>
              </a:rPr>
              <a:t>Evaluer la m</a:t>
            </a:r>
            <a:r>
              <a:rPr lang="fr-FR" b="1" dirty="0" smtClean="0">
                <a:solidFill>
                  <a:schemeClr val="accent1"/>
                </a:solidFill>
              </a:rPr>
              <a:t>aitrise des notions :</a:t>
            </a:r>
            <a:endParaRPr lang="fr-FR" b="1" i="1" dirty="0">
              <a:solidFill>
                <a:schemeClr val="accent1"/>
              </a:solidFill>
            </a:endParaRPr>
          </a:p>
          <a:p>
            <a:pPr marL="285750" indent="-285750">
              <a:buFontTx/>
              <a:buChar char="-"/>
            </a:pPr>
            <a:r>
              <a:rPr lang="fr-FR" i="1" dirty="0" smtClean="0">
                <a:solidFill>
                  <a:schemeClr val="accent1"/>
                </a:solidFill>
              </a:rPr>
              <a:t>oscillateur amorti et </a:t>
            </a:r>
            <a:r>
              <a:rPr lang="fr-FR" i="1" dirty="0" smtClean="0">
                <a:solidFill>
                  <a:schemeClr val="accent1"/>
                </a:solidFill>
              </a:rPr>
              <a:t>soumis à une excitation sinusoïdale</a:t>
            </a:r>
            <a:endParaRPr lang="fr-FR" dirty="0">
              <a:solidFill>
                <a:schemeClr val="accent1"/>
              </a:solidFill>
            </a:endParaRPr>
          </a:p>
          <a:p>
            <a:pPr marL="285750" indent="-285750">
              <a:buFontTx/>
              <a:buChar char="-"/>
            </a:pPr>
            <a:r>
              <a:rPr lang="fr-FR" i="1" dirty="0">
                <a:solidFill>
                  <a:schemeClr val="accent1"/>
                </a:solidFill>
              </a:rPr>
              <a:t>s</a:t>
            </a:r>
            <a:r>
              <a:rPr lang="fr-FR" i="1" dirty="0" smtClean="0">
                <a:solidFill>
                  <a:schemeClr val="accent1"/>
                </a:solidFill>
              </a:rPr>
              <a:t>ignaux périodiques et spectres</a:t>
            </a:r>
          </a:p>
          <a:p>
            <a:pPr marL="285750" indent="-285750">
              <a:buFontTx/>
              <a:buChar char="-"/>
            </a:pPr>
            <a:r>
              <a:rPr lang="fr-FR" i="1" dirty="0">
                <a:solidFill>
                  <a:schemeClr val="accent1"/>
                </a:solidFill>
              </a:rPr>
              <a:t>f</a:t>
            </a:r>
            <a:r>
              <a:rPr lang="fr-FR" i="1" dirty="0" smtClean="0">
                <a:solidFill>
                  <a:schemeClr val="accent1"/>
                </a:solidFill>
              </a:rPr>
              <a:t>onction de transfert</a:t>
            </a:r>
            <a:endParaRPr lang="fr-FR" i="1" dirty="0" smtClean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5222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/>
      <p:bldP spid="29" grpId="0"/>
      <p:bldP spid="3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ZoneTexte 28"/>
          <p:cNvSpPr txBox="1"/>
          <p:nvPr/>
        </p:nvSpPr>
        <p:spPr>
          <a:xfrm>
            <a:off x="228599" y="648279"/>
            <a:ext cx="1223129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accent1"/>
                </a:solidFill>
              </a:rPr>
              <a:t>2010-2012</a:t>
            </a:r>
          </a:p>
          <a:p>
            <a:endParaRPr lang="fr-FR" b="1" dirty="0">
              <a:solidFill>
                <a:schemeClr val="accent1"/>
              </a:solidFill>
            </a:endParaRPr>
          </a:p>
          <a:p>
            <a:endParaRPr lang="fr-FR" b="1" dirty="0" smtClean="0">
              <a:solidFill>
                <a:schemeClr val="accent1"/>
              </a:solidFill>
            </a:endParaRPr>
          </a:p>
          <a:p>
            <a:r>
              <a:rPr lang="fr-FR" b="1" dirty="0" smtClean="0">
                <a:solidFill>
                  <a:schemeClr val="accent1"/>
                </a:solidFill>
              </a:rPr>
              <a:t>2012-2013</a:t>
            </a:r>
          </a:p>
          <a:p>
            <a:endParaRPr lang="fr-FR" b="1" dirty="0" smtClean="0">
              <a:solidFill>
                <a:schemeClr val="accent1"/>
              </a:solidFill>
            </a:endParaRPr>
          </a:p>
          <a:p>
            <a:endParaRPr lang="fr-FR" b="1" dirty="0" smtClean="0">
              <a:solidFill>
                <a:schemeClr val="accent1"/>
              </a:solidFill>
            </a:endParaRPr>
          </a:p>
          <a:p>
            <a:endParaRPr lang="fr-FR" b="1" dirty="0">
              <a:solidFill>
                <a:schemeClr val="accent1"/>
              </a:solidFill>
            </a:endParaRPr>
          </a:p>
          <a:p>
            <a:r>
              <a:rPr lang="fr-FR" b="1" dirty="0" smtClean="0">
                <a:solidFill>
                  <a:schemeClr val="accent1"/>
                </a:solidFill>
              </a:rPr>
              <a:t>2013-2014</a:t>
            </a:r>
          </a:p>
          <a:p>
            <a:endParaRPr lang="fr-FR" b="1" dirty="0" smtClean="0">
              <a:solidFill>
                <a:schemeClr val="accent1"/>
              </a:solidFill>
            </a:endParaRPr>
          </a:p>
          <a:p>
            <a:endParaRPr lang="fr-FR" b="1" dirty="0">
              <a:solidFill>
                <a:schemeClr val="accent1"/>
              </a:solidFill>
            </a:endParaRPr>
          </a:p>
          <a:p>
            <a:r>
              <a:rPr lang="fr-FR" b="1" dirty="0" smtClean="0">
                <a:solidFill>
                  <a:schemeClr val="accent1"/>
                </a:solidFill>
              </a:rPr>
              <a:t>2014-2015</a:t>
            </a:r>
          </a:p>
          <a:p>
            <a:endParaRPr lang="fr-FR" b="1" dirty="0" smtClean="0">
              <a:solidFill>
                <a:schemeClr val="accent1"/>
              </a:solidFill>
            </a:endParaRPr>
          </a:p>
          <a:p>
            <a:endParaRPr lang="fr-FR" b="1" dirty="0" smtClean="0">
              <a:solidFill>
                <a:schemeClr val="accent1"/>
              </a:solidFill>
            </a:endParaRPr>
          </a:p>
          <a:p>
            <a:endParaRPr lang="fr-FR" b="1" dirty="0">
              <a:solidFill>
                <a:schemeClr val="accent1"/>
              </a:solidFill>
            </a:endParaRPr>
          </a:p>
          <a:p>
            <a:r>
              <a:rPr lang="fr-FR" b="1" dirty="0" smtClean="0">
                <a:solidFill>
                  <a:schemeClr val="accent1"/>
                </a:solidFill>
              </a:rPr>
              <a:t>2015-2019</a:t>
            </a:r>
          </a:p>
          <a:p>
            <a:endParaRPr lang="fr-FR" b="1" dirty="0" smtClean="0">
              <a:solidFill>
                <a:schemeClr val="accent1"/>
              </a:solidFill>
            </a:endParaRPr>
          </a:p>
          <a:p>
            <a:endParaRPr lang="fr-FR" b="1" dirty="0">
              <a:solidFill>
                <a:schemeClr val="accent1"/>
              </a:solidFill>
            </a:endParaRPr>
          </a:p>
          <a:p>
            <a:endParaRPr lang="fr-FR" b="1" dirty="0" smtClean="0">
              <a:solidFill>
                <a:schemeClr val="accent1"/>
              </a:solidFill>
            </a:endParaRPr>
          </a:p>
          <a:p>
            <a:endParaRPr lang="fr-FR" b="1" dirty="0" smtClean="0">
              <a:solidFill>
                <a:schemeClr val="accent1"/>
              </a:solidFill>
            </a:endParaRPr>
          </a:p>
          <a:p>
            <a:endParaRPr lang="fr-FR" b="1" dirty="0">
              <a:solidFill>
                <a:schemeClr val="accent1"/>
              </a:solidFill>
            </a:endParaRPr>
          </a:p>
          <a:p>
            <a:r>
              <a:rPr lang="fr-FR" b="1" dirty="0" smtClean="0">
                <a:solidFill>
                  <a:schemeClr val="accent1"/>
                </a:solidFill>
              </a:rPr>
              <a:t>2019-2020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18" name="ZoneTexte 17"/>
          <p:cNvSpPr txBox="1"/>
          <p:nvPr/>
        </p:nvSpPr>
        <p:spPr>
          <a:xfrm>
            <a:off x="1451728" y="648279"/>
            <a:ext cx="7463673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accent1"/>
                </a:solidFill>
              </a:rPr>
              <a:t>CPGE, filière </a:t>
            </a:r>
            <a:r>
              <a:rPr lang="fr-FR" b="1" dirty="0" smtClean="0">
                <a:solidFill>
                  <a:schemeClr val="accent1"/>
                </a:solidFill>
              </a:rPr>
              <a:t>PCSI</a:t>
            </a:r>
            <a:r>
              <a:rPr lang="fr-FR" dirty="0" smtClean="0">
                <a:solidFill>
                  <a:schemeClr val="accent1"/>
                </a:solidFill>
              </a:rPr>
              <a:t> puis </a:t>
            </a:r>
            <a:r>
              <a:rPr lang="fr-FR" b="1" dirty="0" smtClean="0">
                <a:solidFill>
                  <a:schemeClr val="accent1"/>
                </a:solidFill>
              </a:rPr>
              <a:t>PC*</a:t>
            </a:r>
            <a:r>
              <a:rPr lang="fr-FR" dirty="0" smtClean="0">
                <a:solidFill>
                  <a:schemeClr val="accent1"/>
                </a:solidFill>
              </a:rPr>
              <a:t> au lycée Louis-le-Grand, Paris</a:t>
            </a:r>
          </a:p>
          <a:p>
            <a:endParaRPr lang="fr-FR" dirty="0" smtClean="0">
              <a:solidFill>
                <a:schemeClr val="accent1"/>
              </a:solidFill>
            </a:endParaRPr>
          </a:p>
          <a:p>
            <a:endParaRPr lang="fr-FR" dirty="0">
              <a:solidFill>
                <a:schemeClr val="accent1"/>
              </a:solidFill>
            </a:endParaRPr>
          </a:p>
          <a:p>
            <a:r>
              <a:rPr lang="fr-FR" dirty="0" smtClean="0">
                <a:solidFill>
                  <a:schemeClr val="accent1"/>
                </a:solidFill>
              </a:rPr>
              <a:t>Licence 3, parcours </a:t>
            </a:r>
            <a:r>
              <a:rPr lang="fr-FR" b="1" dirty="0" smtClean="0">
                <a:solidFill>
                  <a:schemeClr val="accent1"/>
                </a:solidFill>
              </a:rPr>
              <a:t>physique-chimie</a:t>
            </a:r>
            <a:r>
              <a:rPr lang="fr-FR" dirty="0" smtClean="0">
                <a:solidFill>
                  <a:schemeClr val="accent1"/>
                </a:solidFill>
              </a:rPr>
              <a:t> à l’université Pierre et </a:t>
            </a:r>
            <a:r>
              <a:rPr lang="fr-FR" dirty="0">
                <a:solidFill>
                  <a:schemeClr val="accent1"/>
                </a:solidFill>
              </a:rPr>
              <a:t>Marie Curie (UPMC</a:t>
            </a:r>
            <a:r>
              <a:rPr lang="fr-FR" dirty="0" smtClean="0">
                <a:solidFill>
                  <a:schemeClr val="accent1"/>
                </a:solidFill>
              </a:rPr>
              <a:t>), Paris</a:t>
            </a:r>
          </a:p>
          <a:p>
            <a:endParaRPr lang="fr-FR" dirty="0" smtClean="0">
              <a:solidFill>
                <a:schemeClr val="accent1"/>
              </a:solidFill>
            </a:endParaRPr>
          </a:p>
          <a:p>
            <a:endParaRPr lang="fr-FR" dirty="0">
              <a:solidFill>
                <a:schemeClr val="accent1"/>
              </a:solidFill>
            </a:endParaRPr>
          </a:p>
          <a:p>
            <a:r>
              <a:rPr lang="fr-FR" dirty="0" smtClean="0">
                <a:solidFill>
                  <a:schemeClr val="accent1"/>
                </a:solidFill>
              </a:rPr>
              <a:t>Master 1, parcours </a:t>
            </a:r>
            <a:r>
              <a:rPr lang="fr-FR" b="1" dirty="0" smtClean="0">
                <a:solidFill>
                  <a:schemeClr val="accent1"/>
                </a:solidFill>
              </a:rPr>
              <a:t>physique générale </a:t>
            </a:r>
            <a:r>
              <a:rPr lang="fr-FR" dirty="0" smtClean="0">
                <a:solidFill>
                  <a:schemeClr val="accent1"/>
                </a:solidFill>
              </a:rPr>
              <a:t>du master Physique et applications de l’UPMC, Paris</a:t>
            </a:r>
          </a:p>
          <a:p>
            <a:endParaRPr lang="fr-FR" dirty="0">
              <a:solidFill>
                <a:schemeClr val="accent1"/>
              </a:solidFill>
            </a:endParaRPr>
          </a:p>
          <a:p>
            <a:r>
              <a:rPr lang="fr-FR" dirty="0" smtClean="0">
                <a:solidFill>
                  <a:schemeClr val="accent1"/>
                </a:solidFill>
              </a:rPr>
              <a:t>Master 2, parcours </a:t>
            </a:r>
            <a:r>
              <a:rPr lang="fr-FR" b="1" dirty="0" smtClean="0">
                <a:solidFill>
                  <a:schemeClr val="accent1"/>
                </a:solidFill>
              </a:rPr>
              <a:t>Lumière, matière et interactions </a:t>
            </a:r>
            <a:r>
              <a:rPr lang="fr-FR" dirty="0" smtClean="0">
                <a:solidFill>
                  <a:schemeClr val="accent1"/>
                </a:solidFill>
              </a:rPr>
              <a:t>du master Optique, matière, plasma de l’UPMC</a:t>
            </a:r>
          </a:p>
          <a:p>
            <a:endParaRPr lang="fr-FR" dirty="0" smtClean="0">
              <a:solidFill>
                <a:schemeClr val="accent1"/>
              </a:solidFill>
            </a:endParaRPr>
          </a:p>
          <a:p>
            <a:endParaRPr lang="fr-FR" dirty="0">
              <a:solidFill>
                <a:schemeClr val="accent1"/>
              </a:solidFill>
            </a:endParaRPr>
          </a:p>
          <a:p>
            <a:r>
              <a:rPr lang="fr-FR" dirty="0" smtClean="0">
                <a:solidFill>
                  <a:schemeClr val="accent1"/>
                </a:solidFill>
              </a:rPr>
              <a:t>Doctorat réalisé au laboratoire Kastler-</a:t>
            </a:r>
            <a:r>
              <a:rPr lang="fr-FR" dirty="0" err="1" smtClean="0">
                <a:solidFill>
                  <a:schemeClr val="accent1"/>
                </a:solidFill>
              </a:rPr>
              <a:t>Brossel</a:t>
            </a:r>
            <a:r>
              <a:rPr lang="fr-FR" dirty="0">
                <a:solidFill>
                  <a:schemeClr val="accent1"/>
                </a:solidFill>
              </a:rPr>
              <a:t> (</a:t>
            </a:r>
            <a:r>
              <a:rPr lang="fr-FR" dirty="0" smtClean="0">
                <a:solidFill>
                  <a:schemeClr val="accent1"/>
                </a:solidFill>
              </a:rPr>
              <a:t>LKB, Paris) sous la direction de Pierre-François </a:t>
            </a:r>
            <a:r>
              <a:rPr lang="fr-FR" dirty="0" err="1" smtClean="0">
                <a:solidFill>
                  <a:schemeClr val="accent1"/>
                </a:solidFill>
              </a:rPr>
              <a:t>Cohadon</a:t>
            </a:r>
            <a:r>
              <a:rPr lang="fr-FR" dirty="0" smtClean="0">
                <a:solidFill>
                  <a:schemeClr val="accent1"/>
                </a:solidFill>
              </a:rPr>
              <a:t> :</a:t>
            </a:r>
          </a:p>
          <a:p>
            <a:r>
              <a:rPr lang="fr-FR" b="1" dirty="0" smtClean="0">
                <a:solidFill>
                  <a:schemeClr val="accent6"/>
                </a:solidFill>
              </a:rPr>
              <a:t>Refroidissement de résonateurs macroscopiques proche de leur état quantique fondamental</a:t>
            </a:r>
          </a:p>
          <a:p>
            <a:endParaRPr lang="fr-FR" dirty="0">
              <a:solidFill>
                <a:schemeClr val="accent1"/>
              </a:solidFill>
            </a:endParaRPr>
          </a:p>
          <a:p>
            <a:endParaRPr lang="fr-FR" b="1" dirty="0" smtClean="0">
              <a:solidFill>
                <a:schemeClr val="accent1"/>
              </a:solidFill>
            </a:endParaRPr>
          </a:p>
          <a:p>
            <a:r>
              <a:rPr lang="fr-FR" b="1" dirty="0" smtClean="0">
                <a:solidFill>
                  <a:schemeClr val="accent1"/>
                </a:solidFill>
              </a:rPr>
              <a:t>Préparation à l’agrégation </a:t>
            </a:r>
            <a:r>
              <a:rPr lang="fr-FR" dirty="0" smtClean="0">
                <a:solidFill>
                  <a:schemeClr val="accent1"/>
                </a:solidFill>
              </a:rPr>
              <a:t>à l’Ecole Normale Supérieure, Paris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1432874"/>
            <a:ext cx="9144000" cy="872395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/>
          <p:cNvSpPr/>
          <p:nvPr/>
        </p:nvSpPr>
        <p:spPr>
          <a:xfrm>
            <a:off x="0" y="2305269"/>
            <a:ext cx="9144000" cy="1965073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/>
          <p:cNvSpPr/>
          <p:nvPr/>
        </p:nvSpPr>
        <p:spPr>
          <a:xfrm>
            <a:off x="0" y="4261330"/>
            <a:ext cx="9144000" cy="1649275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Rectangle 21"/>
          <p:cNvSpPr/>
          <p:nvPr/>
        </p:nvSpPr>
        <p:spPr>
          <a:xfrm>
            <a:off x="0" y="5910604"/>
            <a:ext cx="9144000" cy="838063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28600" y="457200"/>
            <a:ext cx="8686800" cy="53975"/>
          </a:xfrm>
          <a:prstGeom prst="rect">
            <a:avLst/>
          </a:prstGeom>
          <a:gradFill rotWithShape="1">
            <a:gsLst>
              <a:gs pos="0">
                <a:srgbClr val="0099FF"/>
              </a:gs>
              <a:gs pos="100000">
                <a:srgbClr val="9BD7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endParaRPr lang="fr-FR" altLang="fr-FR" dirty="0">
              <a:solidFill>
                <a:schemeClr val="tx2"/>
              </a:solidFill>
            </a:endParaRPr>
          </a:p>
        </p:txBody>
      </p:sp>
      <p:sp>
        <p:nvSpPr>
          <p:cNvPr id="8" name="Rectangle 11"/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686800" cy="381000"/>
          </a:xfrm>
          <a:noFill/>
          <a:ln/>
        </p:spPr>
        <p:txBody>
          <a:bodyPr/>
          <a:lstStyle/>
          <a:p>
            <a:pPr algn="l"/>
            <a:r>
              <a:rPr lang="fr-FR" altLang="fr-FR" sz="2000" b="1" dirty="0" smtClean="0">
                <a:solidFill>
                  <a:schemeClr val="accent1"/>
                </a:solidFill>
              </a:rPr>
              <a:t>Parcours universitaire</a:t>
            </a:r>
            <a:endParaRPr lang="fr-FR" altLang="fr-FR" sz="2000" b="1" dirty="0">
              <a:solidFill>
                <a:schemeClr val="accent1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8458200" y="-411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 smtClean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706314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0" grpId="0" animBg="1"/>
      <p:bldP spid="21" grpId="0" animBg="1"/>
      <p:bldP spid="2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28600" y="457200"/>
            <a:ext cx="8686800" cy="53975"/>
          </a:xfrm>
          <a:prstGeom prst="rect">
            <a:avLst/>
          </a:prstGeom>
          <a:gradFill rotWithShape="1">
            <a:gsLst>
              <a:gs pos="0">
                <a:srgbClr val="0099FF"/>
              </a:gs>
              <a:gs pos="100000">
                <a:srgbClr val="9BD7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endParaRPr lang="fr-FR" altLang="fr-FR" dirty="0">
              <a:solidFill>
                <a:schemeClr val="tx2"/>
              </a:solidFill>
            </a:endParaRPr>
          </a:p>
        </p:txBody>
      </p:sp>
      <p:sp>
        <p:nvSpPr>
          <p:cNvPr id="8" name="Rectangle 11"/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686800" cy="381000"/>
          </a:xfrm>
          <a:noFill/>
          <a:ln/>
        </p:spPr>
        <p:txBody>
          <a:bodyPr/>
          <a:lstStyle/>
          <a:p>
            <a:pPr algn="l"/>
            <a:r>
              <a:rPr lang="fr-FR" altLang="fr-FR" sz="2000" b="1" dirty="0" smtClean="0">
                <a:solidFill>
                  <a:schemeClr val="accent1"/>
                </a:solidFill>
              </a:rPr>
              <a:t>Tester la mécanique quantique</a:t>
            </a:r>
            <a:endParaRPr lang="fr-FR" altLang="fr-FR" sz="2000" b="1" dirty="0">
              <a:solidFill>
                <a:schemeClr val="accent1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8458200" y="-411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/>
              <a:t>3</a:t>
            </a:r>
            <a:endParaRPr lang="fr-FR" sz="1600" dirty="0" smtClean="0"/>
          </a:p>
        </p:txBody>
      </p:sp>
      <p:grpSp>
        <p:nvGrpSpPr>
          <p:cNvPr id="40" name="Groupe 39"/>
          <p:cNvGrpSpPr/>
          <p:nvPr/>
        </p:nvGrpSpPr>
        <p:grpSpPr>
          <a:xfrm>
            <a:off x="170896" y="1154355"/>
            <a:ext cx="9318996" cy="4610381"/>
            <a:chOff x="170896" y="1474395"/>
            <a:chExt cx="9318996" cy="4610381"/>
          </a:xfrm>
        </p:grpSpPr>
        <p:sp>
          <p:nvSpPr>
            <p:cNvPr id="25" name="Ellipse 24"/>
            <p:cNvSpPr/>
            <p:nvPr/>
          </p:nvSpPr>
          <p:spPr>
            <a:xfrm>
              <a:off x="3698345" y="2608254"/>
              <a:ext cx="1080000" cy="1080000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alpha val="0"/>
                  </a:schemeClr>
                </a:gs>
                <a:gs pos="0">
                  <a:schemeClr val="accen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39" name="Groupe 38"/>
            <p:cNvGrpSpPr/>
            <p:nvPr/>
          </p:nvGrpSpPr>
          <p:grpSpPr>
            <a:xfrm>
              <a:off x="170896" y="1474395"/>
              <a:ext cx="9318996" cy="4610381"/>
              <a:chOff x="170896" y="1474395"/>
              <a:chExt cx="9318996" cy="4610381"/>
            </a:xfrm>
          </p:grpSpPr>
          <p:grpSp>
            <p:nvGrpSpPr>
              <p:cNvPr id="15" name="Groupe 14"/>
              <p:cNvGrpSpPr/>
              <p:nvPr/>
            </p:nvGrpSpPr>
            <p:grpSpPr>
              <a:xfrm rot="-1200000">
                <a:off x="170896" y="2368031"/>
                <a:ext cx="9318996" cy="2541945"/>
                <a:chOff x="389390" y="2803650"/>
                <a:chExt cx="9318996" cy="2541945"/>
              </a:xfrm>
            </p:grpSpPr>
            <p:grpSp>
              <p:nvGrpSpPr>
                <p:cNvPr id="14" name="Groupe 13"/>
                <p:cNvGrpSpPr/>
                <p:nvPr/>
              </p:nvGrpSpPr>
              <p:grpSpPr>
                <a:xfrm>
                  <a:off x="389390" y="2803651"/>
                  <a:ext cx="4079471" cy="2541944"/>
                  <a:chOff x="613539" y="2892423"/>
                  <a:chExt cx="4079471" cy="2541944"/>
                </a:xfrm>
              </p:grpSpPr>
              <p:pic>
                <p:nvPicPr>
                  <p:cNvPr id="12" name="Image 11"/>
                  <p:cNvPicPr>
                    <a:picLocks noChangeAspect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533650" y="3634367"/>
                    <a:ext cx="1800000" cy="1800000"/>
                  </a:xfrm>
                  <a:prstGeom prst="rect">
                    <a:avLst/>
                  </a:prstGeom>
                </p:spPr>
              </p:pic>
              <p:sp>
                <p:nvSpPr>
                  <p:cNvPr id="9" name="Flèche droite 8"/>
                  <p:cNvSpPr/>
                  <p:nvPr/>
                </p:nvSpPr>
                <p:spPr>
                  <a:xfrm>
                    <a:off x="613539" y="2892423"/>
                    <a:ext cx="4079471" cy="1219200"/>
                  </a:xfrm>
                  <a:prstGeom prst="rightArrow">
                    <a:avLst/>
                  </a:prstGeom>
                  <a:gradFill flip="none" rotWithShape="1">
                    <a:gsLst>
                      <a:gs pos="100000">
                        <a:schemeClr val="bg1">
                          <a:alpha val="25000"/>
                        </a:schemeClr>
                      </a:gs>
                      <a:gs pos="0">
                        <a:schemeClr val="accent2"/>
                      </a:gs>
                    </a:gsLst>
                    <a:lin ang="10800000" scaled="1"/>
                    <a:tileRect/>
                  </a:gradFill>
                  <a:ln>
                    <a:noFill/>
                  </a:ln>
                  <a:scene3d>
                    <a:camera prst="orthographicFront">
                      <a:rot lat="0" lon="0" rev="0"/>
                    </a:camera>
                    <a:lightRig rig="threePt" dir="t"/>
                  </a:scene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grpSp>
                <p:nvGrpSpPr>
                  <p:cNvPr id="11" name="Groupe 10"/>
                  <p:cNvGrpSpPr>
                    <a:grpSpLocks noChangeAspect="1"/>
                  </p:cNvGrpSpPr>
                  <p:nvPr/>
                </p:nvGrpSpPr>
                <p:grpSpPr>
                  <a:xfrm>
                    <a:off x="1453650" y="3994367"/>
                    <a:ext cx="1080000" cy="1080000"/>
                    <a:chOff x="1482834" y="4093012"/>
                    <a:chExt cx="1440000" cy="1440000"/>
                  </a:xfrm>
                </p:grpSpPr>
                <p:sp>
                  <p:nvSpPr>
                    <p:cNvPr id="3" name="Ellipse 2"/>
                    <p:cNvSpPr/>
                    <p:nvPr/>
                  </p:nvSpPr>
                  <p:spPr>
                    <a:xfrm>
                      <a:off x="1482834" y="4093012"/>
                      <a:ext cx="1440000" cy="1440000"/>
                    </a:xfrm>
                    <a:prstGeom prst="ellipse">
                      <a:avLst/>
                    </a:prstGeom>
                    <a:gradFill flip="none" rotWithShape="1">
                      <a:gsLst>
                        <a:gs pos="100000">
                          <a:schemeClr val="bg1">
                            <a:alpha val="25000"/>
                          </a:schemeClr>
                        </a:gs>
                        <a:gs pos="0">
                          <a:schemeClr val="bg1">
                            <a:lumMod val="65000"/>
                          </a:scheme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FR"/>
                    </a:p>
                  </p:txBody>
                </p:sp>
                <p:pic>
                  <p:nvPicPr>
                    <p:cNvPr id="2" name="Image 1"/>
                    <p:cNvPicPr>
                      <a:picLocks noChangeAspect="1"/>
                    </p:cNvPicPr>
                    <p:nvPr/>
                  </p:nvPicPr>
                  <p:blipFill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565144" y="4093012"/>
                      <a:ext cx="1275381" cy="1440000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13" name="Image 12"/>
                  <p:cNvPicPr>
                    <a:picLocks noChangeAspect="1"/>
                  </p:cNvPicPr>
                  <p:nvPr/>
                </p:nvPicPr>
                <p:blipFill rotWithShape="1">
                  <a:blip r:embed="rId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53321" t="74512" r="29707" b="14378"/>
                  <a:stretch/>
                </p:blipFill>
                <p:spPr>
                  <a:xfrm>
                    <a:off x="912388" y="4466994"/>
                    <a:ext cx="170470" cy="12600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" name="Groupe 9"/>
                <p:cNvGrpSpPr/>
                <p:nvPr/>
              </p:nvGrpSpPr>
              <p:grpSpPr>
                <a:xfrm>
                  <a:off x="4839656" y="2803650"/>
                  <a:ext cx="4868730" cy="1866876"/>
                  <a:chOff x="4050897" y="937221"/>
                  <a:chExt cx="4868730" cy="1866876"/>
                </a:xfrm>
              </p:grpSpPr>
              <p:pic>
                <p:nvPicPr>
                  <p:cNvPr id="5" name="Image 4"/>
                  <p:cNvPicPr>
                    <a:picLocks noChangeAspect="1"/>
                  </p:cNvPicPr>
                  <p:nvPr/>
                </p:nvPicPr>
                <p:blipFill rotWithShape="1">
                  <a:blip r:embed="rId6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2575" r="14033" b="18611"/>
                  <a:stretch/>
                </p:blipFill>
                <p:spPr>
                  <a:xfrm>
                    <a:off x="7160908" y="1904097"/>
                    <a:ext cx="1297291" cy="900000"/>
                  </a:xfrm>
                  <a:prstGeom prst="rect">
                    <a:avLst/>
                  </a:prstGeom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</p:pic>
              <p:sp>
                <p:nvSpPr>
                  <p:cNvPr id="19" name="Flèche droite 18"/>
                  <p:cNvSpPr/>
                  <p:nvPr/>
                </p:nvSpPr>
                <p:spPr>
                  <a:xfrm rot="10800000">
                    <a:off x="4050897" y="937221"/>
                    <a:ext cx="4868730" cy="1219200"/>
                  </a:xfrm>
                  <a:prstGeom prst="rightArrow">
                    <a:avLst/>
                  </a:prstGeom>
                  <a:gradFill flip="none" rotWithShape="1">
                    <a:gsLst>
                      <a:gs pos="100000">
                        <a:schemeClr val="bg1"/>
                      </a:gs>
                      <a:gs pos="0">
                        <a:schemeClr val="accent6"/>
                      </a:gs>
                    </a:gsLst>
                    <a:lin ang="10800000" scaled="1"/>
                    <a:tileRect/>
                  </a:gradFill>
                  <a:ln>
                    <a:noFill/>
                  </a:ln>
                  <a:scene3d>
                    <a:camera prst="orthographicFront">
                      <a:rot lat="0" lon="0" rev="0"/>
                    </a:camera>
                    <a:lightRig rig="threePt" dir="t"/>
                  </a:scene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pic>
                <p:nvPicPr>
                  <p:cNvPr id="23" name="Picture 13" descr="Afficher l'image d'origine"/>
                  <p:cNvPicPr>
                    <a:picLocks noChangeAspect="1" noChangeArrowheads="1"/>
                  </p:cNvPicPr>
                  <p:nvPr/>
                </p:nvPicPr>
                <p:blipFill>
                  <a:blip r:embed="rId7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4714779" y="1904097"/>
                    <a:ext cx="1208653" cy="900000"/>
                  </a:xfrm>
                  <a:prstGeom prst="rect">
                    <a:avLst/>
                  </a:prstGeom>
                  <a:noFill/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4" name="Picture 39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5945409" y="1904097"/>
                    <a:ext cx="1190099" cy="900000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</p:grpSp>
          </p:grpSp>
          <p:sp>
            <p:nvSpPr>
              <p:cNvPr id="26" name="ZoneTexte 25"/>
              <p:cNvSpPr txBox="1"/>
              <p:nvPr/>
            </p:nvSpPr>
            <p:spPr>
              <a:xfrm rot="1500000">
                <a:off x="734316" y="5715444"/>
                <a:ext cx="95644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>
                    <a:solidFill>
                      <a:schemeClr val="bg1">
                        <a:lumMod val="50000"/>
                      </a:schemeClr>
                    </a:solidFill>
                  </a:rPr>
                  <a:t>Electron</a:t>
                </a:r>
                <a:endParaRPr lang="fr-FR" b="1" dirty="0" smtClean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7" name="ZoneTexte 26"/>
              <p:cNvSpPr txBox="1"/>
              <p:nvPr/>
            </p:nvSpPr>
            <p:spPr>
              <a:xfrm rot="1500000">
                <a:off x="2095708" y="5601133"/>
                <a:ext cx="95644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>
                    <a:solidFill>
                      <a:schemeClr val="bg1">
                        <a:lumMod val="50000"/>
                      </a:schemeClr>
                    </a:solidFill>
                  </a:rPr>
                  <a:t>Atome</a:t>
                </a:r>
                <a:endParaRPr lang="fr-FR" b="1" dirty="0" smtClean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8" name="ZoneTexte 27"/>
              <p:cNvSpPr txBox="1"/>
              <p:nvPr/>
            </p:nvSpPr>
            <p:spPr>
              <a:xfrm rot="1500000">
                <a:off x="3381579" y="5383554"/>
                <a:ext cx="107509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err="1" smtClean="0">
                    <a:solidFill>
                      <a:schemeClr val="bg1">
                        <a:lumMod val="50000"/>
                      </a:schemeClr>
                    </a:solidFill>
                  </a:rPr>
                  <a:t>Fullérène</a:t>
                </a:r>
                <a:endParaRPr lang="fr-FR" b="1" dirty="0" smtClean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3" name="ZoneTexte 32"/>
              <p:cNvSpPr txBox="1"/>
              <p:nvPr/>
            </p:nvSpPr>
            <p:spPr>
              <a:xfrm rot="-1200000">
                <a:off x="5427235" y="3436733"/>
                <a:ext cx="380957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>
                    <a:solidFill>
                      <a:schemeClr val="bg1">
                        <a:lumMod val="50000"/>
                      </a:schemeClr>
                    </a:solidFill>
                  </a:rPr>
                  <a:t>Des oscillateurs de plus en plus petits</a:t>
                </a:r>
                <a:endParaRPr lang="fr-FR" b="1" dirty="0" smtClean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4" name="ZoneTexte 33"/>
              <p:cNvSpPr txBox="1"/>
              <p:nvPr/>
            </p:nvSpPr>
            <p:spPr>
              <a:xfrm>
                <a:off x="5743831" y="1474395"/>
                <a:ext cx="158819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b="1" dirty="0" smtClean="0">
                    <a:solidFill>
                      <a:schemeClr val="accent6"/>
                    </a:solidFill>
                  </a:rPr>
                  <a:t>« Top-down »</a:t>
                </a:r>
              </a:p>
            </p:txBody>
          </p:sp>
          <p:sp>
            <p:nvSpPr>
              <p:cNvPr id="35" name="ZoneTexte 34"/>
              <p:cNvSpPr txBox="1"/>
              <p:nvPr/>
            </p:nvSpPr>
            <p:spPr>
              <a:xfrm>
                <a:off x="1264409" y="3102823"/>
                <a:ext cx="159794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b="1" dirty="0" smtClean="0">
                    <a:solidFill>
                      <a:schemeClr val="accent2"/>
                    </a:solidFill>
                  </a:rPr>
                  <a:t>« </a:t>
                </a:r>
                <a:r>
                  <a:rPr lang="fr-FR" b="1" dirty="0" err="1" smtClean="0">
                    <a:solidFill>
                      <a:schemeClr val="accent2"/>
                    </a:solidFill>
                  </a:rPr>
                  <a:t>Bottom</a:t>
                </a:r>
                <a:r>
                  <a:rPr lang="fr-FR" b="1" dirty="0" smtClean="0">
                    <a:solidFill>
                      <a:schemeClr val="accent2"/>
                    </a:solidFill>
                  </a:rPr>
                  <a:t>-up »</a:t>
                </a:r>
              </a:p>
            </p:txBody>
          </p:sp>
          <p:sp>
            <p:nvSpPr>
              <p:cNvPr id="36" name="ZoneTexte 35"/>
              <p:cNvSpPr txBox="1"/>
              <p:nvPr/>
            </p:nvSpPr>
            <p:spPr>
              <a:xfrm>
                <a:off x="3958943" y="2651241"/>
                <a:ext cx="540533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6000" b="1" dirty="0" smtClean="0">
                    <a:solidFill>
                      <a:schemeClr val="bg1"/>
                    </a:solidFill>
                  </a:rPr>
                  <a:t>?</a:t>
                </a:r>
                <a:endParaRPr lang="fr-FR" sz="6000" b="1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37" name="ZoneTexte 36"/>
          <p:cNvSpPr txBox="1"/>
          <p:nvPr/>
        </p:nvSpPr>
        <p:spPr>
          <a:xfrm>
            <a:off x="228600" y="688815"/>
            <a:ext cx="37303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accent2"/>
                </a:solidFill>
              </a:rPr>
              <a:t>La </a:t>
            </a:r>
            <a:r>
              <a:rPr lang="fr-FR" b="1" dirty="0" smtClean="0">
                <a:solidFill>
                  <a:schemeClr val="accent2"/>
                </a:solidFill>
              </a:rPr>
              <a:t>mécanique quantique </a:t>
            </a:r>
            <a:r>
              <a:rPr lang="fr-FR" dirty="0" smtClean="0">
                <a:solidFill>
                  <a:schemeClr val="accent2"/>
                </a:solidFill>
              </a:rPr>
              <a:t>décrit bien le comportement, parfois surprenant des </a:t>
            </a:r>
            <a:r>
              <a:rPr lang="fr-FR" b="1" dirty="0" smtClean="0">
                <a:solidFill>
                  <a:schemeClr val="accent2"/>
                </a:solidFill>
              </a:rPr>
              <a:t>entités microscopiques</a:t>
            </a:r>
          </a:p>
        </p:txBody>
      </p:sp>
      <p:sp>
        <p:nvSpPr>
          <p:cNvPr id="38" name="ZoneTexte 37"/>
          <p:cNvSpPr txBox="1"/>
          <p:nvPr/>
        </p:nvSpPr>
        <p:spPr>
          <a:xfrm>
            <a:off x="4778345" y="4664067"/>
            <a:ext cx="41370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dirty="0" smtClean="0">
                <a:solidFill>
                  <a:schemeClr val="accent6"/>
                </a:solidFill>
              </a:rPr>
              <a:t>La </a:t>
            </a:r>
            <a:r>
              <a:rPr lang="fr-FR" b="1" dirty="0" smtClean="0">
                <a:solidFill>
                  <a:schemeClr val="accent6"/>
                </a:solidFill>
              </a:rPr>
              <a:t>mécanique classique</a:t>
            </a:r>
            <a:r>
              <a:rPr lang="fr-FR" dirty="0" smtClean="0">
                <a:solidFill>
                  <a:schemeClr val="accent6"/>
                </a:solidFill>
              </a:rPr>
              <a:t> s’applique aux </a:t>
            </a:r>
            <a:r>
              <a:rPr lang="fr-FR" b="1" dirty="0" smtClean="0">
                <a:solidFill>
                  <a:schemeClr val="accent6"/>
                </a:solidFill>
              </a:rPr>
              <a:t>objets macroscopiques </a:t>
            </a:r>
            <a:r>
              <a:rPr lang="fr-FR" dirty="0" smtClean="0">
                <a:solidFill>
                  <a:schemeClr val="accent6"/>
                </a:solidFill>
              </a:rPr>
              <a:t>: on cherche a observer des comportements qui s’écartent des prévisions classiques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ZoneTexte 29"/>
              <p:cNvSpPr txBox="1"/>
              <p:nvPr/>
            </p:nvSpPr>
            <p:spPr>
              <a:xfrm>
                <a:off x="156076" y="6198914"/>
                <a:ext cx="8686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>
                    <a:solidFill>
                      <a:schemeClr val="accent1"/>
                    </a:solidFill>
                  </a:rPr>
                  <a:t>La </a:t>
                </a:r>
                <a:r>
                  <a:rPr lang="fr-FR" b="1" dirty="0" smtClean="0">
                    <a:solidFill>
                      <a:schemeClr val="accent1"/>
                    </a:solidFill>
                  </a:rPr>
                  <a:t>masse de </a:t>
                </a:r>
                <a:r>
                  <a:rPr lang="fr-FR" b="1" dirty="0">
                    <a:solidFill>
                      <a:schemeClr val="accent1"/>
                    </a:solidFill>
                  </a:rPr>
                  <a:t>Planck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</m:t>
                        </m:r>
                      </m:sub>
                    </m:sSub>
                    <m:r>
                      <a:rPr lang="fr-FR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=22 </m:t>
                    </m:r>
                    <m:r>
                      <a:rPr lang="fr-FR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µ</m:t>
                    </m:r>
                    <m:r>
                      <m:rPr>
                        <m:sty m:val="p"/>
                      </m:rPr>
                      <a:rPr lang="fr-FR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g</m:t>
                    </m:r>
                  </m:oMath>
                </a14:m>
                <a:r>
                  <a:rPr lang="fr-FR" dirty="0" smtClean="0">
                    <a:solidFill>
                      <a:schemeClr val="accent1"/>
                    </a:solidFill>
                  </a:rPr>
                  <a:t> marque la « </a:t>
                </a:r>
                <a:r>
                  <a:rPr lang="fr-FR" b="1" dirty="0" smtClean="0">
                    <a:solidFill>
                      <a:schemeClr val="accent1"/>
                    </a:solidFill>
                  </a:rPr>
                  <a:t>limite » entre classique et quantique</a:t>
                </a:r>
              </a:p>
            </p:txBody>
          </p:sp>
        </mc:Choice>
        <mc:Fallback xmlns="">
          <p:sp>
            <p:nvSpPr>
              <p:cNvPr id="30" name="ZoneTexte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076" y="6198914"/>
                <a:ext cx="8686800" cy="369332"/>
              </a:xfrm>
              <a:prstGeom prst="rect">
                <a:avLst/>
              </a:prstGeom>
              <a:blipFill rotWithShape="0">
                <a:blip r:embed="rId9"/>
                <a:stretch>
                  <a:fillRect l="-632" t="-10000" b="-2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9172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e 3"/>
          <p:cNvGrpSpPr/>
          <p:nvPr/>
        </p:nvGrpSpPr>
        <p:grpSpPr>
          <a:xfrm>
            <a:off x="5427898" y="3483845"/>
            <a:ext cx="3754048" cy="2764782"/>
            <a:chOff x="224301" y="560158"/>
            <a:chExt cx="3754048" cy="2764782"/>
          </a:xfrm>
        </p:grpSpPr>
        <p:pic>
          <p:nvPicPr>
            <p:cNvPr id="31" name="Image 3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301" y="599964"/>
              <a:ext cx="3497142" cy="2519999"/>
            </a:xfrm>
            <a:prstGeom prst="rect">
              <a:avLst/>
            </a:prstGeom>
          </p:spPr>
        </p:pic>
        <p:sp>
          <p:nvSpPr>
            <p:cNvPr id="42" name="ZoneTexte 41"/>
            <p:cNvSpPr txBox="1"/>
            <p:nvPr/>
          </p:nvSpPr>
          <p:spPr>
            <a:xfrm>
              <a:off x="1980855" y="560158"/>
              <a:ext cx="8884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Energie</a:t>
              </a:r>
              <a:endParaRPr lang="fr-FR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ZoneTexte 42"/>
                <p:cNvSpPr txBox="1"/>
                <p:nvPr/>
              </p:nvSpPr>
              <p:spPr>
                <a:xfrm>
                  <a:off x="3254401" y="894917"/>
                  <a:ext cx="71192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43" name="ZoneTexte 4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54401" y="894917"/>
                  <a:ext cx="711926" cy="369332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ZoneTexte 45"/>
                <p:cNvSpPr txBox="1"/>
                <p:nvPr/>
              </p:nvSpPr>
              <p:spPr>
                <a:xfrm>
                  <a:off x="3610364" y="2955608"/>
                  <a:ext cx="36798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46" name="ZoneTexte 4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10364" y="2955608"/>
                  <a:ext cx="367985" cy="369332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32" name="Image 3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7898" y="3534993"/>
            <a:ext cx="3497142" cy="2519999"/>
          </a:xfrm>
          <a:prstGeom prst="rect">
            <a:avLst/>
          </a:prstGeom>
        </p:spPr>
      </p:pic>
      <p:pic>
        <p:nvPicPr>
          <p:cNvPr id="39" name="Image 3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5881" y="3515845"/>
            <a:ext cx="3497142" cy="2520000"/>
          </a:xfrm>
          <a:prstGeom prst="rect">
            <a:avLst/>
          </a:prstGeom>
        </p:spPr>
      </p:pic>
      <p:grpSp>
        <p:nvGrpSpPr>
          <p:cNvPr id="6" name="Groupe 5"/>
          <p:cNvGrpSpPr/>
          <p:nvPr/>
        </p:nvGrpSpPr>
        <p:grpSpPr>
          <a:xfrm>
            <a:off x="48646" y="3483845"/>
            <a:ext cx="3754048" cy="2764782"/>
            <a:chOff x="5230482" y="560158"/>
            <a:chExt cx="3754048" cy="2764782"/>
          </a:xfrm>
        </p:grpSpPr>
        <p:pic>
          <p:nvPicPr>
            <p:cNvPr id="48" name="Image 4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30482" y="599964"/>
              <a:ext cx="3497142" cy="2520000"/>
            </a:xfrm>
            <a:prstGeom prst="rect">
              <a:avLst/>
            </a:prstGeom>
          </p:spPr>
        </p:pic>
        <p:sp>
          <p:nvSpPr>
            <p:cNvPr id="49" name="ZoneTexte 48"/>
            <p:cNvSpPr txBox="1"/>
            <p:nvPr/>
          </p:nvSpPr>
          <p:spPr>
            <a:xfrm>
              <a:off x="6987036" y="560158"/>
              <a:ext cx="8884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Energie</a:t>
              </a:r>
              <a:endParaRPr lang="fr-FR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ZoneTexte 49"/>
                <p:cNvSpPr txBox="1"/>
                <p:nvPr/>
              </p:nvSpPr>
              <p:spPr>
                <a:xfrm>
                  <a:off x="8260582" y="894917"/>
                  <a:ext cx="71192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50" name="ZoneTexte 4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60582" y="894917"/>
                  <a:ext cx="711926" cy="36933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ZoneTexte 50"/>
                <p:cNvSpPr txBox="1"/>
                <p:nvPr/>
              </p:nvSpPr>
              <p:spPr>
                <a:xfrm>
                  <a:off x="8616545" y="2955608"/>
                  <a:ext cx="36798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51" name="ZoneTexte 5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16545" y="2955608"/>
                  <a:ext cx="367985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40" name="Image 39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30482" y="602566"/>
              <a:ext cx="3497142" cy="2520000"/>
            </a:xfrm>
            <a:prstGeom prst="rect">
              <a:avLst/>
            </a:prstGeom>
          </p:spPr>
        </p:pic>
      </p:grpSp>
      <p:pic>
        <p:nvPicPr>
          <p:cNvPr id="41" name="Image 40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46" y="3523651"/>
            <a:ext cx="3497142" cy="2520000"/>
          </a:xfrm>
          <a:prstGeom prst="rect">
            <a:avLst/>
          </a:prstGeom>
        </p:spPr>
      </p:pic>
      <p:pic>
        <p:nvPicPr>
          <p:cNvPr id="58" name="Image 5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46" y="3526253"/>
            <a:ext cx="3497142" cy="2519999"/>
          </a:xfrm>
          <a:prstGeom prst="rect">
            <a:avLst/>
          </a:prstGeom>
        </p:spPr>
      </p:pic>
      <p:sp>
        <p:nvSpPr>
          <p:cNvPr id="17" name="Ellipse 16"/>
          <p:cNvSpPr/>
          <p:nvPr/>
        </p:nvSpPr>
        <p:spPr>
          <a:xfrm>
            <a:off x="3369600" y="987609"/>
            <a:ext cx="2520000" cy="2520000"/>
          </a:xfrm>
          <a:prstGeom prst="ellipse">
            <a:avLst/>
          </a:prstGeom>
          <a:gradFill>
            <a:gsLst>
              <a:gs pos="0">
                <a:srgbClr val="FF0000">
                  <a:alpha val="50000"/>
                </a:srgbClr>
              </a:gs>
              <a:gs pos="72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1" name="Ellipse 70"/>
          <p:cNvSpPr/>
          <p:nvPr/>
        </p:nvSpPr>
        <p:spPr>
          <a:xfrm>
            <a:off x="3370756" y="1067783"/>
            <a:ext cx="2520000" cy="2520000"/>
          </a:xfrm>
          <a:prstGeom prst="ellipse">
            <a:avLst/>
          </a:prstGeom>
          <a:gradFill>
            <a:gsLst>
              <a:gs pos="0">
                <a:schemeClr val="accent1"/>
              </a:gs>
              <a:gs pos="72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28600" y="457200"/>
            <a:ext cx="8686800" cy="53975"/>
          </a:xfrm>
          <a:prstGeom prst="rect">
            <a:avLst/>
          </a:prstGeom>
          <a:gradFill rotWithShape="1">
            <a:gsLst>
              <a:gs pos="0">
                <a:srgbClr val="0099FF"/>
              </a:gs>
              <a:gs pos="100000">
                <a:srgbClr val="9BD7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endParaRPr lang="fr-FR" altLang="fr-FR" dirty="0">
              <a:solidFill>
                <a:schemeClr val="tx2"/>
              </a:solidFill>
            </a:endParaRPr>
          </a:p>
        </p:txBody>
      </p:sp>
      <p:sp>
        <p:nvSpPr>
          <p:cNvPr id="8" name="Rectangle 11"/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686800" cy="381000"/>
          </a:xfrm>
          <a:noFill/>
          <a:ln/>
        </p:spPr>
        <p:txBody>
          <a:bodyPr/>
          <a:lstStyle/>
          <a:p>
            <a:pPr algn="l"/>
            <a:r>
              <a:rPr lang="fr-FR" altLang="fr-FR" sz="2000" b="1" dirty="0">
                <a:solidFill>
                  <a:schemeClr val="accent1"/>
                </a:solidFill>
              </a:rPr>
              <a:t>M</a:t>
            </a:r>
            <a:r>
              <a:rPr lang="fr-FR" altLang="fr-FR" sz="2000" b="1" dirty="0" smtClean="0">
                <a:solidFill>
                  <a:schemeClr val="accent1"/>
                </a:solidFill>
              </a:rPr>
              <a:t>ouvement brownien – Etat quantique fondamental d’un oscillateur mécanique</a:t>
            </a:r>
            <a:endParaRPr lang="fr-FR" altLang="fr-FR" sz="2000" b="1" dirty="0">
              <a:solidFill>
                <a:schemeClr val="accent1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8458200" y="-411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/>
              <a:t>4</a:t>
            </a:r>
            <a:endParaRPr lang="fr-FR" sz="1600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ZoneTexte 43"/>
              <p:cNvSpPr txBox="1"/>
              <p:nvPr/>
            </p:nvSpPr>
            <p:spPr>
              <a:xfrm>
                <a:off x="129389" y="4783341"/>
                <a:ext cx="6959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ℏ</m:t>
                      </m:r>
                      <m:sSub>
                        <m:sSubPr>
                          <m:ctrlPr>
                            <a:rPr lang="fr-FR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b="0" i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44" name="ZoneTexte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389" y="4783341"/>
                <a:ext cx="695960" cy="369332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Connecteur droit avec flèche 44"/>
          <p:cNvCxnSpPr/>
          <p:nvPr/>
        </p:nvCxnSpPr>
        <p:spPr>
          <a:xfrm>
            <a:off x="1004859" y="4773460"/>
            <a:ext cx="0" cy="360000"/>
          </a:xfrm>
          <a:prstGeom prst="straightConnector1">
            <a:avLst/>
          </a:prstGeom>
          <a:ln w="25400"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9" name="Rectangle 58"/>
              <p:cNvSpPr/>
              <p:nvPr/>
            </p:nvSpPr>
            <p:spPr>
              <a:xfrm>
                <a:off x="3933978" y="5316622"/>
                <a:ext cx="1287404" cy="66358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fr-FR" b="1" i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𝐐</m:t>
                          </m:r>
                        </m:sub>
                      </m:sSub>
                      <m:r>
                        <a:rPr lang="fr-FR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ℏ</m:t>
                          </m:r>
                          <m:sSub>
                            <m:sSubPr>
                              <m:ctrlPr>
                                <a:rPr lang="fr-FR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1" i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𝛀</m:t>
                              </m:r>
                            </m:e>
                            <m:sub>
                              <m:r>
                                <a:rPr lang="fr-FR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𝒎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fr-FR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fr-FR" b="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fr-FR" b="1" dirty="0">
                  <a:solidFill>
                    <a:schemeClr val="accent6"/>
                  </a:solidFill>
                </a:endParaRPr>
              </a:p>
            </p:txBody>
          </p:sp>
        </mc:Choice>
        <mc:Fallback>
          <p:sp>
            <p:nvSpPr>
              <p:cNvPr id="59" name="Rectangle 5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3978" y="5316622"/>
                <a:ext cx="1287404" cy="663580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e 2"/>
          <p:cNvGrpSpPr/>
          <p:nvPr/>
        </p:nvGrpSpPr>
        <p:grpSpPr>
          <a:xfrm>
            <a:off x="3911097" y="1162059"/>
            <a:ext cx="1433759" cy="2320784"/>
            <a:chOff x="3911097" y="1162059"/>
            <a:chExt cx="1433759" cy="2320784"/>
          </a:xfrm>
        </p:grpSpPr>
        <p:pic>
          <p:nvPicPr>
            <p:cNvPr id="2" name="Image 1"/>
            <p:cNvPicPr>
              <a:picLocks noChangeAspect="1"/>
            </p:cNvPicPr>
            <p:nvPr/>
          </p:nvPicPr>
          <p:blipFill rotWithShape="1"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204"/>
            <a:stretch/>
          </p:blipFill>
          <p:spPr>
            <a:xfrm>
              <a:off x="3911097" y="1162059"/>
              <a:ext cx="1433759" cy="2320784"/>
            </a:xfrm>
            <a:prstGeom prst="rect">
              <a:avLst/>
            </a:prstGeom>
          </p:spPr>
        </p:pic>
        <p:grpSp>
          <p:nvGrpSpPr>
            <p:cNvPr id="70" name="Groupe 69"/>
            <p:cNvGrpSpPr/>
            <p:nvPr/>
          </p:nvGrpSpPr>
          <p:grpSpPr>
            <a:xfrm>
              <a:off x="4060763" y="1456268"/>
              <a:ext cx="968894" cy="1613064"/>
              <a:chOff x="4060763" y="1099652"/>
              <a:chExt cx="968894" cy="161306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0" name="ZoneTexte 59"/>
                  <p:cNvSpPr txBox="1"/>
                  <p:nvPr/>
                </p:nvSpPr>
                <p:spPr>
                  <a:xfrm>
                    <a:off x="4111200" y="2343384"/>
                    <a:ext cx="918457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fr-FR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fr-FR"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oMath>
                      </m:oMathPara>
                    </a14:m>
                    <a:endParaRPr lang="fr-FR" dirty="0"/>
                  </a:p>
                </p:txBody>
              </p:sp>
            </mc:Choice>
            <mc:Fallback xmlns="">
              <p:sp>
                <p:nvSpPr>
                  <p:cNvPr id="60" name="ZoneTexte 5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11200" y="2343384"/>
                    <a:ext cx="918457" cy="369332"/>
                  </a:xfrm>
                  <a:prstGeom prst="rect">
                    <a:avLst/>
                  </a:prstGeom>
                  <a:blipFill rotWithShape="0">
                    <a:blip r:embed="rId1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1" name="ZoneTexte 60"/>
                  <p:cNvSpPr txBox="1"/>
                  <p:nvPr/>
                </p:nvSpPr>
                <p:spPr>
                  <a:xfrm>
                    <a:off x="4060763" y="1099652"/>
                    <a:ext cx="306751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fr-FR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fr-FR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fr-FR" dirty="0">
                      <a:solidFill>
                        <a:schemeClr val="accent6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1" name="ZoneTexte 6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60763" y="1099652"/>
                    <a:ext cx="306751" cy="276999"/>
                  </a:xfrm>
                  <a:prstGeom prst="rect">
                    <a:avLst/>
                  </a:prstGeom>
                  <a:blipFill rotWithShape="0">
                    <a:blip r:embed="rId19"/>
                    <a:stretch>
                      <a:fillRect l="-18000" r="-18000" b="-8889"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64" name="ZoneTexte 63"/>
          <p:cNvSpPr txBox="1"/>
          <p:nvPr/>
        </p:nvSpPr>
        <p:spPr>
          <a:xfrm>
            <a:off x="234280" y="680077"/>
            <a:ext cx="868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accent1"/>
                </a:solidFill>
              </a:rPr>
              <a:t>Le </a:t>
            </a:r>
            <a:r>
              <a:rPr lang="fr-FR" b="1" dirty="0" smtClean="0">
                <a:solidFill>
                  <a:schemeClr val="accent1"/>
                </a:solidFill>
              </a:rPr>
              <a:t>mouvement brownien </a:t>
            </a:r>
            <a:r>
              <a:rPr lang="fr-FR" dirty="0" smtClean="0">
                <a:solidFill>
                  <a:schemeClr val="accent1"/>
                </a:solidFill>
              </a:rPr>
              <a:t>de l’oscillateur est causé par l’agitation thermique</a:t>
            </a:r>
            <a:endParaRPr lang="fr-FR" b="1" dirty="0" smtClean="0">
              <a:solidFill>
                <a:schemeClr val="accent1"/>
              </a:solidFill>
            </a:endParaRPr>
          </a:p>
        </p:txBody>
      </p:sp>
      <p:sp>
        <p:nvSpPr>
          <p:cNvPr id="65" name="ZoneTexte 64"/>
          <p:cNvSpPr txBox="1"/>
          <p:nvPr/>
        </p:nvSpPr>
        <p:spPr>
          <a:xfrm>
            <a:off x="232542" y="1681199"/>
            <a:ext cx="3275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accent2"/>
                </a:solidFill>
              </a:rPr>
              <a:t>Quantique</a:t>
            </a:r>
            <a:endParaRPr lang="fr-FR" dirty="0" smtClean="0">
              <a:solidFill>
                <a:schemeClr val="accent2"/>
              </a:solidFill>
            </a:endParaRPr>
          </a:p>
        </p:txBody>
      </p:sp>
      <p:sp>
        <p:nvSpPr>
          <p:cNvPr id="67" name="ZoneTexte 66"/>
          <p:cNvSpPr txBox="1"/>
          <p:nvPr/>
        </p:nvSpPr>
        <p:spPr>
          <a:xfrm>
            <a:off x="228600" y="2374501"/>
            <a:ext cx="35241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accent2"/>
                </a:solidFill>
              </a:rPr>
              <a:t>Fluctuations de point zéro</a:t>
            </a:r>
          </a:p>
          <a:p>
            <a:pPr algn="ctr"/>
            <a:r>
              <a:rPr lang="fr-FR" dirty="0" smtClean="0">
                <a:solidFill>
                  <a:schemeClr val="accent2"/>
                </a:solidFill>
              </a:rPr>
              <a:t>à basse température</a:t>
            </a:r>
          </a:p>
        </p:txBody>
      </p:sp>
      <p:sp>
        <p:nvSpPr>
          <p:cNvPr id="68" name="ZoneTexte 67"/>
          <p:cNvSpPr txBox="1"/>
          <p:nvPr/>
        </p:nvSpPr>
        <p:spPr>
          <a:xfrm>
            <a:off x="5435881" y="2362337"/>
            <a:ext cx="35241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accent6"/>
                </a:solidFill>
              </a:rPr>
              <a:t>Immobile</a:t>
            </a:r>
          </a:p>
          <a:p>
            <a:pPr algn="ctr"/>
            <a:r>
              <a:rPr lang="fr-FR" dirty="0" smtClean="0">
                <a:solidFill>
                  <a:schemeClr val="accent6"/>
                </a:solidFill>
              </a:rPr>
              <a:t>à basse température</a:t>
            </a:r>
          </a:p>
        </p:txBody>
      </p:sp>
      <p:sp>
        <p:nvSpPr>
          <p:cNvPr id="69" name="ZoneTexte 68"/>
          <p:cNvSpPr txBox="1"/>
          <p:nvPr/>
        </p:nvSpPr>
        <p:spPr>
          <a:xfrm>
            <a:off x="5389904" y="1681199"/>
            <a:ext cx="3525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accent6"/>
                </a:solidFill>
              </a:rPr>
              <a:t>Classique</a:t>
            </a:r>
            <a:endParaRPr lang="fr-FR" dirty="0" smtClean="0">
              <a:solidFill>
                <a:schemeClr val="accent6"/>
              </a:solidFill>
            </a:endParaRPr>
          </a:p>
        </p:txBody>
      </p:sp>
      <p:sp>
        <p:nvSpPr>
          <p:cNvPr id="35" name="ZoneTexte 34"/>
          <p:cNvSpPr txBox="1"/>
          <p:nvPr/>
        </p:nvSpPr>
        <p:spPr>
          <a:xfrm>
            <a:off x="156076" y="6299498"/>
            <a:ext cx="8686800" cy="369332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accent1"/>
                </a:solidFill>
              </a:rPr>
              <a:t>Refroidir un oscillateur mécanique macroscopique dans son état quantique fondamental </a:t>
            </a:r>
          </a:p>
        </p:txBody>
      </p:sp>
      <p:sp>
        <p:nvSpPr>
          <p:cNvPr id="5" name="Rectangle 4"/>
          <p:cNvSpPr/>
          <p:nvPr/>
        </p:nvSpPr>
        <p:spPr>
          <a:xfrm>
            <a:off x="4535786" y="2716966"/>
            <a:ext cx="362139" cy="4306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7" name="Rectangle 36"/>
              <p:cNvSpPr/>
              <p:nvPr/>
            </p:nvSpPr>
            <p:spPr>
              <a:xfrm>
                <a:off x="3854278" y="3592386"/>
                <a:ext cx="14589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≫ℏ</m:t>
                      </m:r>
                      <m:sSub>
                        <m:sSubPr>
                          <m:ctrlPr>
                            <a:rPr lang="fr-FR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37" name="Rectangle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4278" y="3592386"/>
                <a:ext cx="1458926" cy="369332"/>
              </a:xfrm>
              <a:prstGeom prst="rect">
                <a:avLst/>
              </a:prstGeom>
              <a:blipFill rotWithShape="0"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8" name="Rectangle 37"/>
              <p:cNvSpPr/>
              <p:nvPr/>
            </p:nvSpPr>
            <p:spPr>
              <a:xfrm>
                <a:off x="3865851" y="4607273"/>
                <a:ext cx="142365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fr-FR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fr-FR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≈ℏ</m:t>
                      </m:r>
                      <m:sSub>
                        <m:sSubPr>
                          <m:ctrlPr>
                            <a:rPr lang="fr-FR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accent1"/>
                  </a:solidFill>
                </a:endParaRPr>
              </a:p>
            </p:txBody>
          </p:sp>
        </mc:Choice>
        <mc:Fallback>
          <p:sp>
            <p:nvSpPr>
              <p:cNvPr id="38" name="Rectangle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5851" y="4607273"/>
                <a:ext cx="1423658" cy="369332"/>
              </a:xfrm>
              <a:prstGeom prst="rect">
                <a:avLst/>
              </a:prstGeom>
              <a:blipFill rotWithShape="0"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Connecteur droit avec flèche 46"/>
          <p:cNvCxnSpPr>
            <a:stCxn id="37" idx="2"/>
            <a:endCxn id="38" idx="0"/>
          </p:cNvCxnSpPr>
          <p:nvPr/>
        </p:nvCxnSpPr>
        <p:spPr>
          <a:xfrm flipH="1">
            <a:off x="4577680" y="3961718"/>
            <a:ext cx="6061" cy="645555"/>
          </a:xfrm>
          <a:prstGeom prst="straightConnector1">
            <a:avLst/>
          </a:prstGeom>
          <a:ln w="25400">
            <a:gradFill>
              <a:gsLst>
                <a:gs pos="100000">
                  <a:schemeClr val="accent1"/>
                </a:gs>
                <a:gs pos="0">
                  <a:srgbClr val="FF0000"/>
                </a:gs>
              </a:gsLst>
              <a:lin ang="5400000" scaled="1"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0455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7" grpId="1" animBg="1"/>
      <p:bldP spid="71" grpId="0" animBg="1"/>
      <p:bldP spid="44" grpId="0"/>
      <p:bldP spid="59" grpId="0"/>
      <p:bldP spid="64" grpId="0"/>
      <p:bldP spid="65" grpId="0"/>
      <p:bldP spid="67" grpId="0"/>
      <p:bldP spid="68" grpId="0"/>
      <p:bldP spid="35" grpId="0" animBg="1"/>
      <p:bldP spid="5" grpId="0" animBg="1"/>
      <p:bldP spid="37" grpId="0"/>
      <p:bldP spid="3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28600" y="457200"/>
            <a:ext cx="8686800" cy="53975"/>
          </a:xfrm>
          <a:prstGeom prst="rect">
            <a:avLst/>
          </a:prstGeom>
          <a:gradFill rotWithShape="1">
            <a:gsLst>
              <a:gs pos="0">
                <a:srgbClr val="0099FF"/>
              </a:gs>
              <a:gs pos="100000">
                <a:srgbClr val="9BD7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endParaRPr lang="fr-FR" altLang="fr-FR" dirty="0">
              <a:solidFill>
                <a:schemeClr val="tx2"/>
              </a:solidFill>
            </a:endParaRPr>
          </a:p>
        </p:txBody>
      </p:sp>
      <p:sp>
        <p:nvSpPr>
          <p:cNvPr id="8" name="Rectangle 11"/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686800" cy="381000"/>
          </a:xfrm>
          <a:noFill/>
          <a:ln/>
        </p:spPr>
        <p:txBody>
          <a:bodyPr/>
          <a:lstStyle/>
          <a:p>
            <a:pPr algn="l"/>
            <a:r>
              <a:rPr lang="fr-FR" altLang="fr-FR" sz="2000" b="1" dirty="0" smtClean="0">
                <a:solidFill>
                  <a:schemeClr val="accent1"/>
                </a:solidFill>
              </a:rPr>
              <a:t>Le micro-pilier en quartz en quelques chiffres</a:t>
            </a:r>
            <a:endParaRPr lang="fr-FR" altLang="fr-FR" sz="2000" b="1" dirty="0">
              <a:solidFill>
                <a:schemeClr val="accent1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8458200" y="-411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 smtClean="0"/>
              <a:t>5</a:t>
            </a: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633935"/>
            <a:ext cx="4062743" cy="358805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7" name="compressionmode_stress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612385" y="642849"/>
            <a:ext cx="4303015" cy="357914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3" name="Rectangle 52"/>
              <p:cNvSpPr/>
              <p:nvPr/>
            </p:nvSpPr>
            <p:spPr>
              <a:xfrm>
                <a:off x="228600" y="4505785"/>
                <a:ext cx="5960350" cy="20313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fr-FR" dirty="0">
                    <a:solidFill>
                      <a:schemeClr val="accent1"/>
                    </a:solidFill>
                  </a:rPr>
                  <a:t>Fréquence mécanique		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fr-FR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Ω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m</m:t>
                        </m:r>
                      </m:sub>
                    </m:sSub>
                    <m:r>
                      <a:rPr lang="fr-FR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=2</m:t>
                    </m:r>
                    <m:r>
                      <a:rPr lang="fr-FR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𝜋</m:t>
                    </m:r>
                    <m:r>
                      <a:rPr lang="fr-FR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fr-FR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3,6 </m:t>
                    </m:r>
                    <m:r>
                      <m:rPr>
                        <m:sty m:val="p"/>
                      </m:rPr>
                      <a:rPr lang="fr-FR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MHz</m:t>
                    </m:r>
                  </m:oMath>
                </a14:m>
                <a:endParaRPr lang="fr-FR" dirty="0" smtClean="0">
                  <a:solidFill>
                    <a:schemeClr val="accent1"/>
                  </a:solidFill>
                </a:endParaRPr>
              </a:p>
              <a:p>
                <a:endParaRPr lang="fr-FR" dirty="0">
                  <a:solidFill>
                    <a:schemeClr val="accent1"/>
                  </a:solidFill>
                </a:endParaRPr>
              </a:p>
              <a:p>
                <a:endParaRPr lang="fr-FR" dirty="0">
                  <a:solidFill>
                    <a:schemeClr val="accent1"/>
                  </a:solidFill>
                </a:endParaRPr>
              </a:p>
              <a:p>
                <a:r>
                  <a:rPr lang="fr-FR" dirty="0">
                    <a:solidFill>
                      <a:schemeClr val="accent1"/>
                    </a:solidFill>
                  </a:rPr>
                  <a:t>Facteur de qualité mécanique	: </a:t>
                </a:r>
                <a14:m>
                  <m:oMath xmlns:m="http://schemas.openxmlformats.org/officeDocument/2006/math">
                    <m:r>
                      <a:rPr lang="fr-FR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𝑄</m:t>
                    </m:r>
                    <m:r>
                      <a:rPr lang="fr-FR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fr-FR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fr-FR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7</m:t>
                        </m:r>
                      </m:sup>
                    </m:sSup>
                  </m:oMath>
                </a14:m>
                <a:endParaRPr lang="fr-FR" dirty="0" smtClean="0">
                  <a:solidFill>
                    <a:schemeClr val="accent1"/>
                  </a:solidFill>
                </a:endParaRPr>
              </a:p>
              <a:p>
                <a:endParaRPr lang="fr-FR" dirty="0" smtClean="0">
                  <a:solidFill>
                    <a:schemeClr val="accent1"/>
                  </a:solidFill>
                </a:endParaRPr>
              </a:p>
              <a:p>
                <a:endParaRPr lang="fr-FR" dirty="0">
                  <a:solidFill>
                    <a:schemeClr val="accent1"/>
                  </a:solidFill>
                </a:endParaRPr>
              </a:p>
              <a:p>
                <a:r>
                  <a:rPr lang="fr-FR" dirty="0" smtClean="0">
                    <a:solidFill>
                      <a:schemeClr val="accent1"/>
                    </a:solidFill>
                  </a:rPr>
                  <a:t>Masse </a:t>
                </a:r>
                <a:r>
                  <a:rPr lang="fr-FR" dirty="0" smtClean="0">
                    <a:solidFill>
                      <a:schemeClr val="accent1"/>
                    </a:solidFill>
                  </a:rPr>
                  <a:t>effective 			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eff</m:t>
                        </m:r>
                      </m:sub>
                    </m:sSub>
                    <m:r>
                      <a:rPr lang="fr-FR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=33,5 </m:t>
                    </m:r>
                    <m:r>
                      <a:rPr lang="fr-FR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µ</m:t>
                    </m:r>
                    <m:r>
                      <m:rPr>
                        <m:sty m:val="p"/>
                      </m:rPr>
                      <a:rPr lang="fr-FR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g</m:t>
                    </m:r>
                  </m:oMath>
                </a14:m>
                <a:endParaRPr lang="fr-FR" dirty="0">
                  <a:solidFill>
                    <a:schemeClr val="accent1"/>
                  </a:solidFill>
                </a:endParaRPr>
              </a:p>
            </p:txBody>
          </p:sp>
        </mc:Choice>
        <mc:Fallback>
          <p:sp>
            <p:nvSpPr>
              <p:cNvPr id="53" name="Rectangle 5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4505785"/>
                <a:ext cx="5960350" cy="2031325"/>
              </a:xfrm>
              <a:prstGeom prst="rect">
                <a:avLst/>
              </a:prstGeom>
              <a:blipFill rotWithShape="0">
                <a:blip r:embed="rId7"/>
                <a:stretch>
                  <a:fillRect l="-921" t="-1502" b="-390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e 2"/>
          <p:cNvGrpSpPr/>
          <p:nvPr/>
        </p:nvGrpSpPr>
        <p:grpSpPr>
          <a:xfrm>
            <a:off x="6986268" y="4493608"/>
            <a:ext cx="1550937" cy="914400"/>
            <a:chOff x="6700518" y="5036533"/>
            <a:chExt cx="1550937" cy="91440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Rectangle 3"/>
                <p:cNvSpPr/>
                <p:nvPr/>
              </p:nvSpPr>
              <p:spPr>
                <a:xfrm>
                  <a:off x="6700518" y="5298552"/>
                  <a:ext cx="1550937" cy="39036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fr-FR" b="0" i="0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T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fr-FR" b="0" i="0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Q</m:t>
                            </m:r>
                          </m:sub>
                        </m:sSub>
                        <m:r>
                          <a:rPr lang="fr-FR" b="0" i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=200 µ</m:t>
                        </m:r>
                        <m:r>
                          <m:rPr>
                            <m:sty m:val="p"/>
                          </m:rPr>
                          <a:rPr lang="fr-FR" b="0" i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K</m:t>
                        </m:r>
                      </m:oMath>
                    </m:oMathPara>
                  </a14:m>
                  <a:endParaRPr lang="fr-FR" dirty="0">
                    <a:solidFill>
                      <a:schemeClr val="accent6"/>
                    </a:solidFill>
                  </a:endParaRPr>
                </a:p>
              </p:txBody>
            </p:sp>
          </mc:Choice>
          <mc:Fallback xmlns="">
            <p:sp>
              <p:nvSpPr>
                <p:cNvPr id="4" name="Rectangle 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00518" y="5298552"/>
                  <a:ext cx="1550937" cy="390363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b="-7813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" name="Ellipse 4"/>
            <p:cNvSpPr/>
            <p:nvPr/>
          </p:nvSpPr>
          <p:spPr>
            <a:xfrm>
              <a:off x="6700518" y="5036533"/>
              <a:ext cx="1550937" cy="914400"/>
            </a:xfrm>
            <a:prstGeom prst="ellipse">
              <a:avLst/>
            </a:prstGeom>
            <a:noFill/>
            <a:ln w="254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3550936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1999" fill="hold"/>
                                        <p:tgtEl>
                                          <p:spTgt spid="4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8" repeatCount="indefinite" fill="hold" display="0">
                  <p:stCondLst>
                    <p:cond delay="indefinite"/>
                  </p:stCondLst>
                </p:cTn>
                <p:tgtEl>
                  <p:spTgt spid="47"/>
                </p:tgtEl>
              </p:cMediaNode>
            </p:video>
          </p:childTnLst>
        </p:cTn>
      </p:par>
    </p:tnLst>
    <p:bldLst>
      <p:bldP spid="5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6199" y="2391985"/>
            <a:ext cx="3499201" cy="262440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2391985"/>
            <a:ext cx="3499110" cy="2624333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2391985"/>
            <a:ext cx="3499110" cy="2624333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1006942" y="2565235"/>
            <a:ext cx="7048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spcBef>
                <a:spcPct val="20000"/>
              </a:spcBef>
            </a:pPr>
            <a:r>
              <a:rPr lang="fr-FR" dirty="0" smtClean="0">
                <a:solidFill>
                  <a:srgbClr val="FF0000"/>
                </a:solidFill>
                <a:latin typeface="Calibri"/>
              </a:rPr>
              <a:t>300 K</a:t>
            </a:r>
            <a:endParaRPr lang="fr-FR" i="1" dirty="0">
              <a:solidFill>
                <a:srgbClr val="FF0000"/>
              </a:solidFill>
              <a:latin typeface="Calibri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069047" y="2561216"/>
            <a:ext cx="7783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spcBef>
                <a:spcPct val="20000"/>
              </a:spcBef>
            </a:pPr>
            <a:r>
              <a:rPr lang="fr-FR" dirty="0" smtClean="0">
                <a:solidFill>
                  <a:srgbClr val="B980AF"/>
                </a:solidFill>
                <a:latin typeface="Calibri"/>
              </a:rPr>
              <a:t>30 </a:t>
            </a:r>
            <a:r>
              <a:rPr lang="fr-FR" dirty="0" err="1" smtClean="0">
                <a:solidFill>
                  <a:srgbClr val="B980AF"/>
                </a:solidFill>
                <a:latin typeface="Calibri"/>
              </a:rPr>
              <a:t>mK</a:t>
            </a:r>
            <a:endParaRPr lang="fr-FR" i="1" dirty="0">
              <a:solidFill>
                <a:srgbClr val="B980AF"/>
              </a:solidFill>
              <a:latin typeface="Calibri"/>
            </a:endParaRPr>
          </a:p>
        </p:txBody>
      </p:sp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8230" y="1682132"/>
            <a:ext cx="1355644" cy="1570563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28600" y="457200"/>
            <a:ext cx="8686800" cy="53975"/>
          </a:xfrm>
          <a:prstGeom prst="rect">
            <a:avLst/>
          </a:prstGeom>
          <a:gradFill rotWithShape="1">
            <a:gsLst>
              <a:gs pos="0">
                <a:srgbClr val="0099FF"/>
              </a:gs>
              <a:gs pos="100000">
                <a:srgbClr val="9BD7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endParaRPr lang="fr-FR" altLang="fr-FR" dirty="0">
              <a:solidFill>
                <a:schemeClr val="tx2"/>
              </a:solidFill>
            </a:endParaRPr>
          </a:p>
        </p:txBody>
      </p:sp>
      <p:sp>
        <p:nvSpPr>
          <p:cNvPr id="8" name="Rectangle 11"/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686800" cy="381000"/>
          </a:xfrm>
          <a:noFill/>
          <a:ln/>
        </p:spPr>
        <p:txBody>
          <a:bodyPr/>
          <a:lstStyle/>
          <a:p>
            <a:pPr algn="l"/>
            <a:r>
              <a:rPr lang="fr-FR" altLang="fr-FR" sz="2000" b="1" dirty="0" smtClean="0">
                <a:solidFill>
                  <a:schemeClr val="accent1"/>
                </a:solidFill>
              </a:rPr>
              <a:t>Mouvement brownien et thermométrie</a:t>
            </a:r>
            <a:endParaRPr lang="fr-FR" altLang="fr-FR" sz="2000" b="1" dirty="0">
              <a:solidFill>
                <a:schemeClr val="accent1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8458200" y="-411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 smtClean="0"/>
              <a:t>6</a:t>
            </a:r>
          </a:p>
        </p:txBody>
      </p:sp>
      <p:grpSp>
        <p:nvGrpSpPr>
          <p:cNvPr id="14" name="Groupe 13"/>
          <p:cNvGrpSpPr/>
          <p:nvPr/>
        </p:nvGrpSpPr>
        <p:grpSpPr>
          <a:xfrm>
            <a:off x="2208501" y="2607211"/>
            <a:ext cx="1212251" cy="1634533"/>
            <a:chOff x="7369521" y="1053426"/>
            <a:chExt cx="1212251" cy="1634533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9" name="Rectangle 28"/>
                <p:cNvSpPr/>
                <p:nvPr/>
              </p:nvSpPr>
              <p:spPr>
                <a:xfrm>
                  <a:off x="7523789" y="1131535"/>
                  <a:ext cx="1029321" cy="68140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fr-FR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fr-FR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fr-FR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sub>
                            </m:sSub>
                            <m:r>
                              <a:rPr lang="fr-FR" b="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num>
                          <m:den>
                            <m:sSub>
                              <m:sSubPr>
                                <m:ctrlPr>
                                  <a:rPr lang="fr-FR" b="1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sSubSup>
                                  <m:sSubSupPr>
                                    <m:ctrlPr>
                                      <a:rPr lang="fr-FR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FR" b="0" i="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Ω</m:t>
                                    </m:r>
                                  </m:e>
                                  <m:sub>
                                    <m:r>
                                      <a:rPr lang="fr-FR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  <m:sup>
                                    <m:r>
                                      <a:rPr lang="fr-FR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lang="fr-FR" b="1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𝒎</m:t>
                                </m:r>
                              </m:e>
                              <m:sub>
                                <m:r>
                                  <a:rPr lang="fr-FR" b="1" i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𝐞𝐟𝐟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lang="fr-FR" dirty="0">
                    <a:solidFill>
                      <a:schemeClr val="accent2"/>
                    </a:solidFill>
                  </a:endParaRPr>
                </a:p>
              </p:txBody>
            </p:sp>
          </mc:Choice>
          <mc:Fallback>
            <p:sp>
              <p:nvSpPr>
                <p:cNvPr id="29" name="Rectangle 2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23789" y="1131535"/>
                  <a:ext cx="1029321" cy="681405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" name="Ellipse 1"/>
            <p:cNvSpPr/>
            <p:nvPr/>
          </p:nvSpPr>
          <p:spPr>
            <a:xfrm>
              <a:off x="7495128" y="1053426"/>
              <a:ext cx="1086644" cy="896293"/>
            </a:xfrm>
            <a:prstGeom prst="ellipse">
              <a:avLst/>
            </a:prstGeom>
            <a:noFill/>
            <a:ln w="254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9" name="Connecteur droit avec flèche 8"/>
            <p:cNvCxnSpPr>
              <a:stCxn id="2" idx="3"/>
            </p:cNvCxnSpPr>
            <p:nvPr/>
          </p:nvCxnSpPr>
          <p:spPr>
            <a:xfrm flipH="1">
              <a:off x="7369521" y="1818460"/>
              <a:ext cx="284742" cy="869499"/>
            </a:xfrm>
            <a:prstGeom prst="straightConnector1">
              <a:avLst/>
            </a:prstGeom>
            <a:ln w="254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4" name="ZoneTexte 33"/>
              <p:cNvSpPr txBox="1"/>
              <p:nvPr/>
            </p:nvSpPr>
            <p:spPr>
              <a:xfrm>
                <a:off x="234280" y="680077"/>
                <a:ext cx="8686800" cy="6685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>
                    <a:solidFill>
                      <a:schemeClr val="accent1"/>
                    </a:solidFill>
                  </a:rPr>
                  <a:t>La mesure de l’aire sous le </a:t>
                </a:r>
                <a:r>
                  <a:rPr lang="fr-FR" b="1" dirty="0" smtClean="0">
                    <a:solidFill>
                      <a:schemeClr val="accent1"/>
                    </a:solidFill>
                  </a:rPr>
                  <a:t>spectre des fluctuations de position </a:t>
                </a:r>
                <a:r>
                  <a:rPr lang="fr-FR" dirty="0" smtClean="0">
                    <a:solidFill>
                      <a:schemeClr val="accent1"/>
                    </a:solidFill>
                  </a:rPr>
                  <a:t>dues au mouvement brownien donne accès au rapport </a:t>
                </a:r>
                <a14:m>
                  <m:oMath xmlns:m="http://schemas.openxmlformats.org/officeDocument/2006/math">
                    <m:r>
                      <a:rPr lang="fr-FR" b="1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𝑻</m:t>
                    </m:r>
                    <m:r>
                      <a:rPr lang="fr-FR" b="1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/</m:t>
                    </m:r>
                    <m:sSub>
                      <m:sSubPr>
                        <m:ctrlPr>
                          <a:rPr lang="fr-FR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𝒎</m:t>
                        </m:r>
                      </m:e>
                      <m:sub>
                        <m:r>
                          <a:rPr lang="fr-FR" b="1" i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𝐞𝐟𝐟</m:t>
                        </m:r>
                      </m:sub>
                    </m:sSub>
                  </m:oMath>
                </a14:m>
                <a:endParaRPr lang="fr-FR" b="1" dirty="0" smtClean="0">
                  <a:solidFill>
                    <a:schemeClr val="accent1"/>
                  </a:solidFill>
                </a:endParaRPr>
              </a:p>
            </p:txBody>
          </p:sp>
        </mc:Choice>
        <mc:Fallback>
          <p:sp>
            <p:nvSpPr>
              <p:cNvPr id="34" name="ZoneTexte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280" y="680077"/>
                <a:ext cx="8686800" cy="668581"/>
              </a:xfrm>
              <a:prstGeom prst="rect">
                <a:avLst/>
              </a:prstGeom>
              <a:blipFill rotWithShape="0">
                <a:blip r:embed="rId8"/>
                <a:stretch>
                  <a:fillRect l="-561" t="-5505" b="-1100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Connecteur droit avec flèche 16"/>
          <p:cNvCxnSpPr>
            <a:stCxn id="13" idx="1"/>
            <a:endCxn id="5" idx="3"/>
          </p:cNvCxnSpPr>
          <p:nvPr/>
        </p:nvCxnSpPr>
        <p:spPr>
          <a:xfrm flipH="1" flipV="1">
            <a:off x="3727710" y="3704152"/>
            <a:ext cx="1688489" cy="33"/>
          </a:xfrm>
          <a:prstGeom prst="straightConnector1">
            <a:avLst/>
          </a:prstGeom>
          <a:ln w="76200">
            <a:gradFill flip="none" rotWithShape="1">
              <a:gsLst>
                <a:gs pos="0">
                  <a:srgbClr val="FF0000"/>
                </a:gs>
                <a:gs pos="100000">
                  <a:srgbClr val="00B0F0"/>
                </a:gs>
              </a:gsLst>
              <a:lin ang="10800000" scaled="1"/>
              <a:tileRect/>
            </a:gra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Groupe 38"/>
          <p:cNvGrpSpPr/>
          <p:nvPr/>
        </p:nvGrpSpPr>
        <p:grpSpPr>
          <a:xfrm>
            <a:off x="6618677" y="2685320"/>
            <a:ext cx="1086644" cy="1729392"/>
            <a:chOff x="6525277" y="984701"/>
            <a:chExt cx="1086644" cy="1729392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0" name="Rectangle 39"/>
                <p:cNvSpPr/>
                <p:nvPr/>
              </p:nvSpPr>
              <p:spPr>
                <a:xfrm>
                  <a:off x="6578945" y="1095318"/>
                  <a:ext cx="979307" cy="67505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fr-FR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fr-FR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fr-FR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sub>
                            </m:sSub>
                            <m:r>
                              <a:rPr lang="fr-FR" b="1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𝑻</m:t>
                            </m:r>
                          </m:num>
                          <m:den>
                            <m:sSub>
                              <m:sSubPr>
                                <m:ctrlPr>
                                  <a:rPr lang="fr-FR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sSubSup>
                                  <m:sSubSupPr>
                                    <m:ctrlPr>
                                      <a:rPr lang="fr-FR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FR" b="0" i="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Ω</m:t>
                                    </m:r>
                                  </m:e>
                                  <m:sub>
                                    <m:r>
                                      <a:rPr lang="fr-FR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  <m:sup>
                                    <m:r>
                                      <a:rPr lang="fr-FR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lang="fr-FR" b="0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fr-FR" b="0" i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eff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lang="fr-FR" dirty="0">
                    <a:solidFill>
                      <a:schemeClr val="accent2"/>
                    </a:solidFill>
                  </a:endParaRPr>
                </a:p>
              </p:txBody>
            </p:sp>
          </mc:Choice>
          <mc:Fallback>
            <p:sp>
              <p:nvSpPr>
                <p:cNvPr id="40" name="Rectangle 3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78945" y="1095318"/>
                  <a:ext cx="979307" cy="675057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1" name="Ellipse 40"/>
            <p:cNvSpPr/>
            <p:nvPr/>
          </p:nvSpPr>
          <p:spPr>
            <a:xfrm>
              <a:off x="6525277" y="984701"/>
              <a:ext cx="1086644" cy="896293"/>
            </a:xfrm>
            <a:prstGeom prst="ellipse">
              <a:avLst/>
            </a:prstGeom>
            <a:noFill/>
            <a:ln w="254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42" name="Connecteur droit avec flèche 41"/>
            <p:cNvCxnSpPr>
              <a:stCxn id="41" idx="4"/>
            </p:cNvCxnSpPr>
            <p:nvPr/>
          </p:nvCxnSpPr>
          <p:spPr>
            <a:xfrm>
              <a:off x="7068599" y="1880994"/>
              <a:ext cx="334177" cy="833099"/>
            </a:xfrm>
            <a:prstGeom prst="straightConnector1">
              <a:avLst/>
            </a:prstGeom>
            <a:ln w="254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46" name="ZoneTexte 45"/>
              <p:cNvSpPr txBox="1"/>
              <p:nvPr/>
            </p:nvSpPr>
            <p:spPr>
              <a:xfrm>
                <a:off x="228600" y="5156346"/>
                <a:ext cx="8686800" cy="14646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>
                    <a:solidFill>
                      <a:schemeClr val="accent1"/>
                    </a:solidFill>
                  </a:rPr>
                  <a:t>Dans l’état quantique fondamental, les </a:t>
                </a:r>
                <a:r>
                  <a:rPr lang="fr-FR" b="1" dirty="0" smtClean="0">
                    <a:solidFill>
                      <a:schemeClr val="accent1"/>
                    </a:solidFill>
                  </a:rPr>
                  <a:t>fluctuations de point zéro </a:t>
                </a:r>
                <a:r>
                  <a:rPr lang="fr-FR" dirty="0" smtClean="0">
                    <a:solidFill>
                      <a:schemeClr val="accent1"/>
                    </a:solidFill>
                  </a:rPr>
                  <a:t>sont de l’ordre de </a:t>
                </a:r>
              </a:p>
              <a:p>
                <a:endParaRPr lang="fr-FR" b="1" i="1" dirty="0" smtClean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fr-FR" b="1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𝐙𝐏𝐅</m:t>
                          </m:r>
                        </m:sub>
                      </m:sSub>
                      <m:r>
                        <a:rPr lang="fr-FR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fr-FR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fr-FR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ℏ</m:t>
                              </m:r>
                            </m:num>
                            <m:den>
                              <m:r>
                                <a:rPr lang="fr-FR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b>
                                <m:sSubPr>
                                  <m:ctrlPr>
                                    <a:rPr lang="fr-FR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𝑒𝑓𝑓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fr-FR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fr-FR" b="0" i="0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Ω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den>
                          </m:f>
                        </m:e>
                      </m:rad>
                      <m:r>
                        <a:rPr lang="fr-FR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𝟖</m:t>
                      </m:r>
                      <m:r>
                        <a:rPr lang="fr-FR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fr-FR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sSup>
                        <m:sSupPr>
                          <m:ctrlPr>
                            <a:rPr lang="fr-FR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e>
                        <m:sup>
                          <m:r>
                            <a:rPr lang="fr-FR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fr-FR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𝟏𝟖</m:t>
                          </m:r>
                        </m:sup>
                      </m:sSup>
                      <m:r>
                        <a:rPr lang="fr-FR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1" i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𝐦</m:t>
                      </m:r>
                    </m:oMath>
                  </m:oMathPara>
                </a14:m>
                <a:endParaRPr lang="fr-FR" b="1" dirty="0" smtClean="0">
                  <a:solidFill>
                    <a:schemeClr val="accent1"/>
                  </a:solidFill>
                </a:endParaRPr>
              </a:p>
            </p:txBody>
          </p:sp>
        </mc:Choice>
        <mc:Fallback>
          <p:sp>
            <p:nvSpPr>
              <p:cNvPr id="46" name="ZoneTexte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5156346"/>
                <a:ext cx="8686800" cy="1464696"/>
              </a:xfrm>
              <a:prstGeom prst="rect">
                <a:avLst/>
              </a:prstGeom>
              <a:blipFill rotWithShape="0">
                <a:blip r:embed="rId10"/>
                <a:stretch>
                  <a:fillRect l="-632" t="-25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09706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4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661" y="1841686"/>
            <a:ext cx="4501310" cy="2316680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660" y="1841686"/>
            <a:ext cx="4501310" cy="23166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/>
              <p:cNvSpPr/>
              <p:nvPr/>
            </p:nvSpPr>
            <p:spPr>
              <a:xfrm>
                <a:off x="6074448" y="2019134"/>
                <a:ext cx="1415900" cy="6127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𝛿𝜑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ℱ</m:t>
                          </m:r>
                        </m:num>
                        <m:den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  <m:r>
                        <a:rPr lang="fr-FR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fr-FR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38" name="Rectangle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4448" y="2019134"/>
                <a:ext cx="1415900" cy="612796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28600" y="457200"/>
            <a:ext cx="8686800" cy="53975"/>
          </a:xfrm>
          <a:prstGeom prst="rect">
            <a:avLst/>
          </a:prstGeom>
          <a:gradFill rotWithShape="1">
            <a:gsLst>
              <a:gs pos="0">
                <a:srgbClr val="0099FF"/>
              </a:gs>
              <a:gs pos="100000">
                <a:srgbClr val="9BD7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endParaRPr lang="fr-FR" altLang="fr-FR" dirty="0">
              <a:solidFill>
                <a:schemeClr val="tx2"/>
              </a:solidFill>
            </a:endParaRPr>
          </a:p>
        </p:txBody>
      </p:sp>
      <p:sp>
        <p:nvSpPr>
          <p:cNvPr id="8" name="Rectangle 11"/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686800" cy="381000"/>
          </a:xfrm>
          <a:noFill/>
          <a:ln/>
        </p:spPr>
        <p:txBody>
          <a:bodyPr/>
          <a:lstStyle/>
          <a:p>
            <a:pPr algn="l"/>
            <a:r>
              <a:rPr lang="fr-FR" altLang="fr-FR" sz="2000" b="1" dirty="0" smtClean="0">
                <a:solidFill>
                  <a:schemeClr val="accent1"/>
                </a:solidFill>
              </a:rPr>
              <a:t>Mesures interférométriques de petits déplacements</a:t>
            </a:r>
            <a:endParaRPr lang="fr-FR" altLang="fr-FR" sz="2000" b="1" dirty="0">
              <a:solidFill>
                <a:schemeClr val="accent1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8458200" y="-411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 smtClean="0"/>
              <a:t>7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ZoneTexte 17"/>
              <p:cNvSpPr txBox="1"/>
              <p:nvPr/>
            </p:nvSpPr>
            <p:spPr>
              <a:xfrm>
                <a:off x="228600" y="628145"/>
                <a:ext cx="154304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b="1" dirty="0" smtClean="0">
                    <a:solidFill>
                      <a:schemeClr val="accent6"/>
                    </a:solidFill>
                  </a:rPr>
                  <a:t>Déplacement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fr-FR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fr-FR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18" name="ZoneTexte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628145"/>
                <a:ext cx="1543049" cy="646331"/>
              </a:xfrm>
              <a:prstGeom prst="rect">
                <a:avLst/>
              </a:prstGeom>
              <a:blipFill rotWithShape="0">
                <a:blip r:embed="rId6"/>
                <a:stretch>
                  <a:fillRect l="-791" t="-4717" r="-39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ZoneTexte 18"/>
              <p:cNvSpPr txBox="1"/>
              <p:nvPr/>
            </p:nvSpPr>
            <p:spPr>
              <a:xfrm>
                <a:off x="3938587" y="633935"/>
                <a:ext cx="126682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b="1" dirty="0" smtClean="0">
                    <a:solidFill>
                      <a:schemeClr val="accent2"/>
                    </a:solidFill>
                  </a:rPr>
                  <a:t>Déphasage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𝛿𝜑</m:t>
                      </m:r>
                    </m:oMath>
                  </m:oMathPara>
                </a14:m>
                <a:endParaRPr lang="en-US" b="1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19" name="ZoneTexte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8587" y="633935"/>
                <a:ext cx="1266825" cy="646331"/>
              </a:xfrm>
              <a:prstGeom prst="rect">
                <a:avLst/>
              </a:prstGeom>
              <a:blipFill rotWithShape="0">
                <a:blip r:embed="rId7"/>
                <a:stretch>
                  <a:fillRect l="-2885" t="-5660" r="-2885" b="-660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ZoneTexte 19"/>
          <p:cNvSpPr txBox="1"/>
          <p:nvPr/>
        </p:nvSpPr>
        <p:spPr>
          <a:xfrm>
            <a:off x="7486650" y="633936"/>
            <a:ext cx="1428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accent1"/>
                </a:solidFill>
              </a:rPr>
              <a:t>Variation d’intensité</a:t>
            </a:r>
            <a:endParaRPr lang="en-US" b="1" dirty="0">
              <a:solidFill>
                <a:schemeClr val="accent1"/>
              </a:solidFill>
            </a:endParaRPr>
          </a:p>
        </p:txBody>
      </p:sp>
      <p:cxnSp>
        <p:nvCxnSpPr>
          <p:cNvPr id="21" name="Connecteur droit avec flèche 20"/>
          <p:cNvCxnSpPr>
            <a:stCxn id="18" idx="3"/>
            <a:endCxn id="19" idx="1"/>
          </p:cNvCxnSpPr>
          <p:nvPr/>
        </p:nvCxnSpPr>
        <p:spPr>
          <a:xfrm>
            <a:off x="1771649" y="951311"/>
            <a:ext cx="2166938" cy="5790"/>
          </a:xfrm>
          <a:prstGeom prst="straightConnector1">
            <a:avLst/>
          </a:prstGeom>
          <a:ln w="25400">
            <a:gradFill flip="none" rotWithShape="1">
              <a:gsLst>
                <a:gs pos="100000">
                  <a:schemeClr val="accent2"/>
                </a:gs>
                <a:gs pos="0">
                  <a:schemeClr val="accent6"/>
                </a:gs>
              </a:gsLst>
              <a:lin ang="0" scaled="1"/>
              <a:tileRect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avec flèche 21"/>
          <p:cNvCxnSpPr>
            <a:stCxn id="19" idx="3"/>
            <a:endCxn id="20" idx="1"/>
          </p:cNvCxnSpPr>
          <p:nvPr/>
        </p:nvCxnSpPr>
        <p:spPr>
          <a:xfrm>
            <a:off x="5205412" y="957101"/>
            <a:ext cx="2281238" cy="1"/>
          </a:xfrm>
          <a:prstGeom prst="straightConnector1">
            <a:avLst/>
          </a:prstGeom>
          <a:ln w="25400">
            <a:gradFill flip="none" rotWithShape="1">
              <a:gsLst>
                <a:gs pos="100000">
                  <a:schemeClr val="accent1"/>
                </a:gs>
                <a:gs pos="0">
                  <a:schemeClr val="accent2"/>
                </a:gs>
              </a:gsLst>
              <a:lin ang="0" scaled="1"/>
              <a:tileRect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ZoneTexte 22"/>
          <p:cNvSpPr txBox="1"/>
          <p:nvPr/>
        </p:nvSpPr>
        <p:spPr>
          <a:xfrm>
            <a:off x="2083593" y="957101"/>
            <a:ext cx="15430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solidFill>
                  <a:schemeClr val="bg1">
                    <a:lumMod val="50000"/>
                  </a:schemeClr>
                </a:solidFill>
              </a:rPr>
              <a:t>Réflexion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ZoneTexte 23"/>
          <p:cNvSpPr txBox="1"/>
          <p:nvPr/>
        </p:nvSpPr>
        <p:spPr>
          <a:xfrm>
            <a:off x="5574506" y="957101"/>
            <a:ext cx="15430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solidFill>
                  <a:schemeClr val="bg1">
                    <a:lumMod val="50000"/>
                  </a:schemeClr>
                </a:solidFill>
              </a:rPr>
              <a:t>Interférence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ZoneTexte 25"/>
              <p:cNvSpPr txBox="1"/>
              <p:nvPr/>
            </p:nvSpPr>
            <p:spPr>
              <a:xfrm>
                <a:off x="3486824" y="2169830"/>
                <a:ext cx="30675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fr-FR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fr-FR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26" name="ZoneTexte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6824" y="2169830"/>
                <a:ext cx="306751" cy="276999"/>
              </a:xfrm>
              <a:prstGeom prst="rect">
                <a:avLst/>
              </a:prstGeom>
              <a:blipFill rotWithShape="0">
                <a:blip r:embed="rId8"/>
                <a:stretch>
                  <a:fillRect l="-18000" r="-18000" b="-888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ZoneTexte 29"/>
              <p:cNvSpPr txBox="1"/>
              <p:nvPr/>
            </p:nvSpPr>
            <p:spPr>
              <a:xfrm>
                <a:off x="1961788" y="3397585"/>
                <a:ext cx="33836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𝛿𝜑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30" name="ZoneTexte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1788" y="3397585"/>
                <a:ext cx="338362" cy="276999"/>
              </a:xfrm>
              <a:prstGeom prst="rect">
                <a:avLst/>
              </a:prstGeom>
              <a:blipFill rotWithShape="0">
                <a:blip r:embed="rId9"/>
                <a:stretch>
                  <a:fillRect l="-23636" t="-2174" r="-25455" b="-3260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ZoneTexte 32"/>
          <p:cNvSpPr txBox="1"/>
          <p:nvPr/>
        </p:nvSpPr>
        <p:spPr>
          <a:xfrm>
            <a:off x="1236052" y="1504466"/>
            <a:ext cx="1153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>
                    <a:lumMod val="50000"/>
                  </a:schemeClr>
                </a:solidFill>
              </a:rPr>
              <a:t>Référence</a:t>
            </a:r>
            <a:endParaRPr lang="fr-FR" b="1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4" name="ZoneTexte 33"/>
          <p:cNvSpPr txBox="1"/>
          <p:nvPr/>
        </p:nvSpPr>
        <p:spPr>
          <a:xfrm>
            <a:off x="287443" y="2332195"/>
            <a:ext cx="752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solidFill>
                  <a:schemeClr val="bg1">
                    <a:lumMod val="50000"/>
                  </a:schemeClr>
                </a:solidFill>
              </a:rPr>
              <a:t>Laser</a:t>
            </a:r>
            <a:endParaRPr lang="fr-FR" b="1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6" name="ZoneTexte 35"/>
          <p:cNvSpPr txBox="1"/>
          <p:nvPr/>
        </p:nvSpPr>
        <p:spPr>
          <a:xfrm>
            <a:off x="1961790" y="3789035"/>
            <a:ext cx="1369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solidFill>
                  <a:schemeClr val="bg1">
                    <a:lumMod val="50000"/>
                  </a:schemeClr>
                </a:solidFill>
              </a:rPr>
              <a:t>Photodiode</a:t>
            </a:r>
          </a:p>
        </p:txBody>
      </p:sp>
      <p:grpSp>
        <p:nvGrpSpPr>
          <p:cNvPr id="9" name="Groupe 8"/>
          <p:cNvGrpSpPr/>
          <p:nvPr/>
        </p:nvGrpSpPr>
        <p:grpSpPr>
          <a:xfrm>
            <a:off x="228600" y="4432098"/>
            <a:ext cx="2633477" cy="2257887"/>
            <a:chOff x="228600" y="4432098"/>
            <a:chExt cx="2633477" cy="2257887"/>
          </a:xfrm>
        </p:grpSpPr>
        <p:pic>
          <p:nvPicPr>
            <p:cNvPr id="4" name="Image 3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8600" y="4705733"/>
              <a:ext cx="2633477" cy="1984252"/>
            </a:xfrm>
            <a:prstGeom prst="rect">
              <a:avLst/>
            </a:prstGeom>
          </p:spPr>
        </p:pic>
        <p:sp>
          <p:nvSpPr>
            <p:cNvPr id="25" name="ZoneTexte 24"/>
            <p:cNvSpPr txBox="1"/>
            <p:nvPr/>
          </p:nvSpPr>
          <p:spPr>
            <a:xfrm>
              <a:off x="928687" y="4432098"/>
              <a:ext cx="16859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>
                  <a:solidFill>
                    <a:schemeClr val="bg1">
                      <a:lumMod val="50000"/>
                    </a:schemeClr>
                  </a:solidFill>
                </a:rPr>
                <a:t>Interféromètre</a:t>
              </a:r>
              <a:endParaRPr lang="en-US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10" name="Groupe 9"/>
          <p:cNvGrpSpPr/>
          <p:nvPr/>
        </p:nvGrpSpPr>
        <p:grpSpPr>
          <a:xfrm>
            <a:off x="3234687" y="4458574"/>
            <a:ext cx="2674625" cy="2272559"/>
            <a:chOff x="3234687" y="4458574"/>
            <a:chExt cx="2674625" cy="2272559"/>
          </a:xfrm>
        </p:grpSpPr>
        <p:pic>
          <p:nvPicPr>
            <p:cNvPr id="5" name="Image 4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34687" y="4705733"/>
              <a:ext cx="2674625" cy="2025400"/>
            </a:xfrm>
            <a:prstGeom prst="rect">
              <a:avLst/>
            </a:prstGeom>
          </p:spPr>
        </p:pic>
        <p:sp>
          <p:nvSpPr>
            <p:cNvPr id="27" name="ZoneTexte 26"/>
            <p:cNvSpPr txBox="1"/>
            <p:nvPr/>
          </p:nvSpPr>
          <p:spPr>
            <a:xfrm>
              <a:off x="3938587" y="4458574"/>
              <a:ext cx="16859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>
                  <a:solidFill>
                    <a:schemeClr val="bg1">
                      <a:lumMod val="50000"/>
                    </a:schemeClr>
                  </a:solidFill>
                </a:rPr>
                <a:t>Cavité</a:t>
              </a:r>
              <a:endParaRPr lang="en-US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11" name="Groupe 10"/>
          <p:cNvGrpSpPr/>
          <p:nvPr/>
        </p:nvGrpSpPr>
        <p:grpSpPr>
          <a:xfrm>
            <a:off x="6281923" y="4158367"/>
            <a:ext cx="2633477" cy="2552192"/>
            <a:chOff x="6281923" y="4158367"/>
            <a:chExt cx="2633477" cy="2552192"/>
          </a:xfrm>
        </p:grpSpPr>
        <p:pic>
          <p:nvPicPr>
            <p:cNvPr id="6" name="Image 5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81923" y="4726307"/>
              <a:ext cx="2633477" cy="1984252"/>
            </a:xfrm>
            <a:prstGeom prst="rect">
              <a:avLst/>
            </a:prstGeom>
          </p:spPr>
        </p:pic>
        <p:sp>
          <p:nvSpPr>
            <p:cNvPr id="28" name="ZoneTexte 27"/>
            <p:cNvSpPr txBox="1"/>
            <p:nvPr/>
          </p:nvSpPr>
          <p:spPr>
            <a:xfrm>
              <a:off x="6948487" y="4158367"/>
              <a:ext cx="168592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>
                  <a:solidFill>
                    <a:schemeClr val="bg1">
                      <a:lumMod val="50000"/>
                    </a:schemeClr>
                  </a:solidFill>
                </a:rPr>
                <a:t>Interféromètre</a:t>
              </a:r>
            </a:p>
            <a:p>
              <a:pPr algn="ctr"/>
              <a:r>
                <a:rPr lang="fr-FR" dirty="0" smtClean="0">
                  <a:solidFill>
                    <a:schemeClr val="bg1">
                      <a:lumMod val="50000"/>
                    </a:schemeClr>
                  </a:solidFill>
                </a:rPr>
                <a:t>+ cavité</a:t>
              </a:r>
              <a:endParaRPr lang="en-US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31" name="ZoneTexte 30"/>
          <p:cNvSpPr txBox="1"/>
          <p:nvPr/>
        </p:nvSpPr>
        <p:spPr>
          <a:xfrm>
            <a:off x="4740031" y="1495544"/>
            <a:ext cx="4175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accent2"/>
                </a:solidFill>
              </a:rPr>
              <a:t>Déphasage proportionnel au déplacement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ZoneTexte 31"/>
              <p:cNvSpPr txBox="1"/>
              <p:nvPr/>
            </p:nvSpPr>
            <p:spPr>
              <a:xfrm>
                <a:off x="4781548" y="2705560"/>
                <a:ext cx="4133852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>
                    <a:solidFill>
                      <a:schemeClr val="accent1"/>
                    </a:solidFill>
                  </a:rPr>
                  <a:t>Variation d’intensité proportionnelle au déphasage</a:t>
                </a:r>
                <a:endParaRPr lang="fr-FR" dirty="0" smtClean="0">
                  <a:solidFill>
                    <a:schemeClr val="accent2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fr-FR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≈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fr-FR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𝛿𝜑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32" name="ZoneTexte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1548" y="2705560"/>
                <a:ext cx="4133852" cy="923330"/>
              </a:xfrm>
              <a:prstGeom prst="rect">
                <a:avLst/>
              </a:prstGeom>
              <a:blipFill rotWithShape="0">
                <a:blip r:embed="rId13"/>
                <a:stretch>
                  <a:fillRect l="-1178" t="-3974" b="-463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6074448" y="2019555"/>
                <a:ext cx="1386149" cy="6117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𝛿𝜑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  <m:r>
                        <a:rPr lang="fr-FR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fr-FR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4448" y="2019555"/>
                <a:ext cx="1386149" cy="611771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ZoneTexte 34"/>
              <p:cNvSpPr txBox="1"/>
              <p:nvPr/>
            </p:nvSpPr>
            <p:spPr>
              <a:xfrm>
                <a:off x="9039534" y="3259018"/>
                <a:ext cx="4133852" cy="7146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fr-FR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fr-FR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func>
                        <m:func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fr-FR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fr-FR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𝛿𝜑</m:t>
                              </m:r>
                            </m:e>
                          </m:d>
                        </m:e>
                      </m:func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≈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fr-FR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𝛿𝜑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35" name="ZoneTexte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9534" y="3259018"/>
                <a:ext cx="4133852" cy="714683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Plus 12"/>
          <p:cNvSpPr/>
          <p:nvPr/>
        </p:nvSpPr>
        <p:spPr>
          <a:xfrm>
            <a:off x="2803617" y="5235209"/>
            <a:ext cx="540000" cy="540000"/>
          </a:xfrm>
          <a:prstGeom prst="mathPlus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Égal 13"/>
          <p:cNvSpPr/>
          <p:nvPr/>
        </p:nvSpPr>
        <p:spPr>
          <a:xfrm>
            <a:off x="5825618" y="5289209"/>
            <a:ext cx="540000" cy="432000"/>
          </a:xfrm>
          <a:prstGeom prst="mathEqual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3862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31" grpId="0"/>
      <p:bldP spid="32" grpId="0"/>
      <p:bldP spid="12" grpId="0"/>
      <p:bldP spid="12" grpId="1"/>
      <p:bldP spid="13" grpId="0" animBg="1"/>
      <p:bldP spid="1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28600" y="457200"/>
            <a:ext cx="8686800" cy="53975"/>
          </a:xfrm>
          <a:prstGeom prst="rect">
            <a:avLst/>
          </a:prstGeom>
          <a:gradFill rotWithShape="1">
            <a:gsLst>
              <a:gs pos="0">
                <a:srgbClr val="0099FF"/>
              </a:gs>
              <a:gs pos="100000">
                <a:srgbClr val="9BD7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endParaRPr lang="fr-FR" altLang="fr-FR" dirty="0">
              <a:solidFill>
                <a:schemeClr val="tx2"/>
              </a:solidFill>
            </a:endParaRPr>
          </a:p>
        </p:txBody>
      </p:sp>
      <p:sp>
        <p:nvSpPr>
          <p:cNvPr id="8" name="Rectangle 11"/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686800" cy="381000"/>
          </a:xfrm>
          <a:noFill/>
          <a:ln/>
        </p:spPr>
        <p:txBody>
          <a:bodyPr/>
          <a:lstStyle/>
          <a:p>
            <a:pPr algn="l"/>
            <a:r>
              <a:rPr lang="fr-FR" altLang="fr-FR" sz="2000" b="1" dirty="0" smtClean="0">
                <a:solidFill>
                  <a:schemeClr val="accent1"/>
                </a:solidFill>
              </a:rPr>
              <a:t>La cavité optomécanique</a:t>
            </a:r>
            <a:endParaRPr lang="fr-FR" altLang="fr-FR" sz="2000" b="1" dirty="0">
              <a:solidFill>
                <a:schemeClr val="accent1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8458200" y="-411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 smtClean="0"/>
              <a:t>8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234280" y="680077"/>
            <a:ext cx="62583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accent1"/>
                </a:solidFill>
              </a:rPr>
              <a:t>La faible taille des oscillateurs nécessite un miroir de faible rayon de courbure </a:t>
            </a:r>
            <a:endParaRPr lang="fr-FR" b="1" dirty="0" smtClean="0">
              <a:solidFill>
                <a:schemeClr val="accent1"/>
              </a:solidFill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4835" y="838200"/>
            <a:ext cx="2300563" cy="172878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Image 1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36" t="24339" r="15280" b="17249"/>
          <a:stretch/>
        </p:blipFill>
        <p:spPr>
          <a:xfrm>
            <a:off x="2677641" y="3589490"/>
            <a:ext cx="2599298" cy="253500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Image 1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139" r="36106" b="15000"/>
          <a:stretch/>
        </p:blipFill>
        <p:spPr>
          <a:xfrm>
            <a:off x="223287" y="3584339"/>
            <a:ext cx="2218074" cy="25401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8" name="Image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3220" y="3584339"/>
            <a:ext cx="3386874" cy="25401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3" name="Groupe 2"/>
          <p:cNvGrpSpPr/>
          <p:nvPr/>
        </p:nvGrpSpPr>
        <p:grpSpPr>
          <a:xfrm>
            <a:off x="228599" y="1432555"/>
            <a:ext cx="6581062" cy="1526584"/>
            <a:chOff x="228599" y="1432555"/>
            <a:chExt cx="6581062" cy="1526584"/>
          </a:xfrm>
        </p:grpSpPr>
        <p:grpSp>
          <p:nvGrpSpPr>
            <p:cNvPr id="2" name="Groupe 1"/>
            <p:cNvGrpSpPr/>
            <p:nvPr/>
          </p:nvGrpSpPr>
          <p:grpSpPr>
            <a:xfrm>
              <a:off x="228599" y="1432555"/>
              <a:ext cx="6264064" cy="1526584"/>
              <a:chOff x="228600" y="1178659"/>
              <a:chExt cx="6264064" cy="1526584"/>
            </a:xfrm>
          </p:grpSpPr>
          <p:pic>
            <p:nvPicPr>
              <p:cNvPr id="9" name="Picture 31" descr="photoablation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67742" y="1272286"/>
                <a:ext cx="3420109" cy="10454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" name="ZoneTexte 9"/>
              <p:cNvSpPr txBox="1"/>
              <p:nvPr/>
            </p:nvSpPr>
            <p:spPr>
              <a:xfrm>
                <a:off x="228600" y="1178659"/>
                <a:ext cx="118745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>
                    <a:solidFill>
                      <a:srgbClr val="FF0000"/>
                    </a:solidFill>
                  </a:rPr>
                  <a:t>Laser CO2 pulsé</a:t>
                </a:r>
                <a:endParaRPr lang="fr-FR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1" name="ZoneTexte 10"/>
              <p:cNvSpPr txBox="1"/>
              <p:nvPr/>
            </p:nvSpPr>
            <p:spPr>
              <a:xfrm>
                <a:off x="1001482" y="1892060"/>
                <a:ext cx="84645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 smtClean="0"/>
                  <a:t>Silice</a:t>
                </a:r>
                <a:endParaRPr lang="fr-FR" dirty="0"/>
              </a:p>
            </p:txBody>
          </p:sp>
          <p:sp>
            <p:nvSpPr>
              <p:cNvPr id="12" name="ZoneTexte 11"/>
              <p:cNvSpPr txBox="1"/>
              <p:nvPr/>
            </p:nvSpPr>
            <p:spPr>
              <a:xfrm>
                <a:off x="836065" y="2335911"/>
                <a:ext cx="117728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 smtClean="0">
                    <a:solidFill>
                      <a:schemeClr val="bg1">
                        <a:lumMod val="50000"/>
                      </a:schemeClr>
                    </a:solidFill>
                  </a:rPr>
                  <a:t>Tirs</a:t>
                </a:r>
                <a:endParaRPr lang="fr-FR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3" name="ZoneTexte 12"/>
              <p:cNvSpPr txBox="1"/>
              <p:nvPr/>
            </p:nvSpPr>
            <p:spPr>
              <a:xfrm>
                <a:off x="2048597" y="2319871"/>
                <a:ext cx="242181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 smtClean="0">
                    <a:solidFill>
                      <a:schemeClr val="bg1">
                        <a:lumMod val="50000"/>
                      </a:schemeClr>
                    </a:solidFill>
                  </a:rPr>
                  <a:t>Sublimation &amp; Fusion</a:t>
                </a:r>
                <a:endParaRPr lang="fr-FR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pic>
            <p:nvPicPr>
              <p:cNvPr id="14" name="Image 13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11590" y="1395878"/>
                <a:ext cx="1881074" cy="921813"/>
              </a:xfrm>
              <a:prstGeom prst="rect">
                <a:avLst/>
              </a:prstGeom>
            </p:spPr>
          </p:pic>
        </p:grpSp>
        <p:sp>
          <p:nvSpPr>
            <p:cNvPr id="20" name="ZoneTexte 19"/>
            <p:cNvSpPr txBox="1"/>
            <p:nvPr/>
          </p:nvSpPr>
          <p:spPr>
            <a:xfrm>
              <a:off x="4387850" y="2578943"/>
              <a:ext cx="24218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>
                  <a:solidFill>
                    <a:schemeClr val="bg1">
                      <a:lumMod val="50000"/>
                    </a:schemeClr>
                  </a:solidFill>
                </a:rPr>
                <a:t>Miroir de Bragg</a:t>
              </a:r>
              <a:endParaRPr lang="fr-FR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ZoneTexte 3"/>
              <p:cNvSpPr txBox="1"/>
              <p:nvPr/>
            </p:nvSpPr>
            <p:spPr>
              <a:xfrm>
                <a:off x="6560270" y="6271672"/>
                <a:ext cx="2285049" cy="2977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30 </m:t>
                      </m:r>
                      <m:r>
                        <m:rPr>
                          <m:sty m:val="p"/>
                        </m:rPr>
                        <a:rPr lang="fr-FR" b="0" i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mK</m:t>
                      </m:r>
                      <m:r>
                        <a:rPr lang="fr-FR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≫</m:t>
                      </m:r>
                      <m:sSub>
                        <m:sSubPr>
                          <m:ctrlPr>
                            <a:rPr lang="fr-F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fr-FR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Q</m:t>
                          </m:r>
                        </m:sub>
                      </m:sSub>
                      <m:r>
                        <a:rPr lang="fr-FR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≈200 </m:t>
                      </m:r>
                      <m:r>
                        <a:rPr lang="fr-FR" b="0" i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µ</m:t>
                      </m:r>
                      <m:r>
                        <m:rPr>
                          <m:sty m:val="p"/>
                        </m:rPr>
                        <a:rPr lang="fr-FR" b="0" i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K</m:t>
                      </m:r>
                    </m:oMath>
                  </m:oMathPara>
                </a14:m>
                <a:endParaRPr lang="fr-FR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" name="ZoneText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0270" y="6271672"/>
                <a:ext cx="2285049" cy="297710"/>
              </a:xfrm>
              <a:prstGeom prst="rect">
                <a:avLst/>
              </a:prstGeom>
              <a:blipFill rotWithShape="0">
                <a:blip r:embed="rId9"/>
                <a:stretch>
                  <a:fillRect l="-1867" r="-2400" b="-2449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80443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Image 4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2201" y="5392873"/>
            <a:ext cx="898132" cy="204229"/>
          </a:xfrm>
          <a:prstGeom prst="rect">
            <a:avLst/>
          </a:prstGeom>
        </p:spPr>
      </p:pic>
      <p:pic>
        <p:nvPicPr>
          <p:cNvPr id="17" name="Image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2200" y="5398194"/>
            <a:ext cx="843729" cy="204229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2200" y="5395579"/>
            <a:ext cx="843729" cy="204229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977" y="5398194"/>
            <a:ext cx="1266825" cy="204229"/>
          </a:xfrm>
          <a:prstGeom prst="rect">
            <a:avLst/>
          </a:prstGeom>
        </p:spPr>
      </p:pic>
      <p:pic>
        <p:nvPicPr>
          <p:cNvPr id="44" name="Image 4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997" y="2092121"/>
            <a:ext cx="2995367" cy="2348402"/>
          </a:xfrm>
          <a:prstGeom prst="rect">
            <a:avLst/>
          </a:prstGeom>
        </p:spPr>
      </p:pic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28600" y="457200"/>
            <a:ext cx="8686800" cy="53975"/>
          </a:xfrm>
          <a:prstGeom prst="rect">
            <a:avLst/>
          </a:prstGeom>
          <a:gradFill rotWithShape="1">
            <a:gsLst>
              <a:gs pos="0">
                <a:srgbClr val="0099FF"/>
              </a:gs>
              <a:gs pos="100000">
                <a:srgbClr val="9BD7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endParaRPr lang="en-GB" altLang="fr-FR">
              <a:solidFill>
                <a:schemeClr val="tx2"/>
              </a:solidFill>
            </a:endParaRPr>
          </a:p>
        </p:txBody>
      </p:sp>
      <p:sp>
        <p:nvSpPr>
          <p:cNvPr id="9" name="Rectangle 11"/>
          <p:cNvSpPr txBox="1">
            <a:spLocks noChangeArrowheads="1"/>
          </p:cNvSpPr>
          <p:nvPr/>
        </p:nvSpPr>
        <p:spPr>
          <a:xfrm>
            <a:off x="228600" y="76200"/>
            <a:ext cx="8686800" cy="381000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altLang="fr-FR" sz="2000" b="1" dirty="0" smtClean="0">
                <a:solidFill>
                  <a:schemeClr val="accent1"/>
                </a:solidFill>
              </a:rPr>
              <a:t>Couplage optomécanique et refroidissement</a:t>
            </a:r>
            <a:endParaRPr lang="fr-FR" altLang="fr-FR" sz="2000" b="1" dirty="0">
              <a:solidFill>
                <a:schemeClr val="accent1"/>
              </a:solidFill>
            </a:endParaRPr>
          </a:p>
        </p:txBody>
      </p:sp>
      <p:sp>
        <p:nvSpPr>
          <p:cNvPr id="40" name="ZoneTexte 39"/>
          <p:cNvSpPr txBox="1"/>
          <p:nvPr/>
        </p:nvSpPr>
        <p:spPr>
          <a:xfrm>
            <a:off x="8458200" y="-411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 smtClean="0"/>
              <a:t>9</a:t>
            </a:r>
          </a:p>
        </p:txBody>
      </p:sp>
      <p:pic>
        <p:nvPicPr>
          <p:cNvPr id="36" name="Image 3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1167" y="4585920"/>
            <a:ext cx="1021145" cy="1828778"/>
          </a:xfrm>
          <a:prstGeom prst="rect">
            <a:avLst/>
          </a:prstGeom>
        </p:spPr>
      </p:pic>
      <p:pic>
        <p:nvPicPr>
          <p:cNvPr id="38" name="Image 3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174" y="5088370"/>
            <a:ext cx="213512" cy="823878"/>
          </a:xfrm>
          <a:prstGeom prst="rect">
            <a:avLst/>
          </a:prstGeom>
        </p:spPr>
      </p:pic>
      <p:pic>
        <p:nvPicPr>
          <p:cNvPr id="42" name="Image 4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977" y="5088370"/>
            <a:ext cx="327231" cy="823878"/>
          </a:xfrm>
          <a:prstGeom prst="rect">
            <a:avLst/>
          </a:prstGeom>
        </p:spPr>
      </p:pic>
      <p:sp>
        <p:nvSpPr>
          <p:cNvPr id="43" name="Ellipse 42"/>
          <p:cNvSpPr/>
          <p:nvPr/>
        </p:nvSpPr>
        <p:spPr>
          <a:xfrm>
            <a:off x="2257524" y="3151907"/>
            <a:ext cx="180000" cy="180000"/>
          </a:xfrm>
          <a:prstGeom prst="ellipse">
            <a:avLst/>
          </a:prstGeom>
          <a:gradFill flip="none" rotWithShape="1">
            <a:gsLst>
              <a:gs pos="0">
                <a:srgbClr val="FF0000"/>
              </a:gs>
              <a:gs pos="100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6" name="ZoneTexte 45"/>
          <p:cNvSpPr txBox="1"/>
          <p:nvPr/>
        </p:nvSpPr>
        <p:spPr>
          <a:xfrm>
            <a:off x="224977" y="885340"/>
            <a:ext cx="38290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accent1"/>
                </a:solidFill>
              </a:rPr>
              <a:t>Dans une cavité optique désaccordée, l’intensité </a:t>
            </a:r>
            <a:r>
              <a:rPr lang="fr-FR" dirty="0" err="1" smtClean="0">
                <a:solidFill>
                  <a:schemeClr val="accent1"/>
                </a:solidFill>
              </a:rPr>
              <a:t>intracavité</a:t>
            </a:r>
            <a:r>
              <a:rPr lang="fr-FR" dirty="0" smtClean="0">
                <a:solidFill>
                  <a:schemeClr val="accent1"/>
                </a:solidFill>
              </a:rPr>
              <a:t> dépend de distance entre les deux miroirs</a:t>
            </a:r>
            <a:endParaRPr lang="fr-FR" b="1" dirty="0">
              <a:solidFill>
                <a:schemeClr val="accent1"/>
              </a:solidFill>
            </a:endParaRPr>
          </a:p>
        </p:txBody>
      </p:sp>
      <p:sp>
        <p:nvSpPr>
          <p:cNvPr id="61" name="ZoneTexte 60"/>
          <p:cNvSpPr txBox="1"/>
          <p:nvPr/>
        </p:nvSpPr>
        <p:spPr>
          <a:xfrm rot="3626702">
            <a:off x="6975454" y="1579410"/>
            <a:ext cx="8895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>
                    <a:lumMod val="50000"/>
                  </a:schemeClr>
                </a:solidFill>
              </a:rPr>
              <a:t>R</a:t>
            </a:r>
            <a:r>
              <a:rPr lang="fr-FR" b="1" dirty="0" smtClean="0">
                <a:solidFill>
                  <a:schemeClr val="bg1">
                    <a:lumMod val="50000"/>
                  </a:schemeClr>
                </a:solidFill>
              </a:rPr>
              <a:t>etard</a:t>
            </a:r>
          </a:p>
        </p:txBody>
      </p:sp>
      <p:grpSp>
        <p:nvGrpSpPr>
          <p:cNvPr id="20" name="Groupe 19"/>
          <p:cNvGrpSpPr/>
          <p:nvPr/>
        </p:nvGrpSpPr>
        <p:grpSpPr>
          <a:xfrm>
            <a:off x="4530697" y="883410"/>
            <a:ext cx="3785269" cy="2147246"/>
            <a:chOff x="4899218" y="1455240"/>
            <a:chExt cx="3785269" cy="2147246"/>
          </a:xfrm>
        </p:grpSpPr>
        <p:sp>
          <p:nvSpPr>
            <p:cNvPr id="49" name="ZoneTexte 48"/>
            <p:cNvSpPr txBox="1"/>
            <p:nvPr/>
          </p:nvSpPr>
          <p:spPr>
            <a:xfrm>
              <a:off x="6021953" y="1528261"/>
              <a:ext cx="15252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>
                  <a:solidFill>
                    <a:schemeClr val="accent1"/>
                  </a:solidFill>
                </a:rPr>
                <a:t>Déplacements</a:t>
              </a:r>
            </a:p>
          </p:txBody>
        </p:sp>
        <p:sp>
          <p:nvSpPr>
            <p:cNvPr id="50" name="ZoneTexte 49"/>
            <p:cNvSpPr txBox="1"/>
            <p:nvPr/>
          </p:nvSpPr>
          <p:spPr>
            <a:xfrm>
              <a:off x="7234397" y="2956155"/>
              <a:ext cx="145008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>
                  <a:solidFill>
                    <a:schemeClr val="accent2"/>
                  </a:solidFill>
                </a:rPr>
                <a:t>Intensité </a:t>
              </a:r>
              <a:r>
                <a:rPr lang="fr-FR" dirty="0" err="1" smtClean="0">
                  <a:solidFill>
                    <a:schemeClr val="accent2"/>
                  </a:solidFill>
                </a:rPr>
                <a:t>intracavité</a:t>
              </a:r>
              <a:endParaRPr lang="fr-FR" dirty="0" smtClean="0">
                <a:solidFill>
                  <a:schemeClr val="accent2"/>
                </a:solidFill>
              </a:endParaRPr>
            </a:p>
          </p:txBody>
        </p:sp>
        <p:sp>
          <p:nvSpPr>
            <p:cNvPr id="51" name="ZoneTexte 50"/>
            <p:cNvSpPr txBox="1"/>
            <p:nvPr/>
          </p:nvSpPr>
          <p:spPr>
            <a:xfrm>
              <a:off x="4899218" y="2956155"/>
              <a:ext cx="145067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>
                  <a:solidFill>
                    <a:schemeClr val="accent6"/>
                  </a:solidFill>
                </a:rPr>
                <a:t>Pression de radiation</a:t>
              </a:r>
            </a:p>
          </p:txBody>
        </p:sp>
        <p:sp>
          <p:nvSpPr>
            <p:cNvPr id="53" name="Ellipse 52"/>
            <p:cNvSpPr/>
            <p:nvPr/>
          </p:nvSpPr>
          <p:spPr>
            <a:xfrm>
              <a:off x="6021953" y="1455240"/>
              <a:ext cx="1525209" cy="535022"/>
            </a:xfrm>
            <a:prstGeom prst="ellipse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4" name="Ellipse 53"/>
            <p:cNvSpPr/>
            <p:nvPr/>
          </p:nvSpPr>
          <p:spPr>
            <a:xfrm>
              <a:off x="7234397" y="2956154"/>
              <a:ext cx="1450090" cy="646332"/>
            </a:xfrm>
            <a:prstGeom prst="ellipse">
              <a:avLst/>
            </a:prstGeom>
            <a:noFill/>
            <a:ln w="254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6" name="Ellipse 55"/>
            <p:cNvSpPr/>
            <p:nvPr/>
          </p:nvSpPr>
          <p:spPr>
            <a:xfrm>
              <a:off x="4899218" y="2934327"/>
              <a:ext cx="1450672" cy="668159"/>
            </a:xfrm>
            <a:prstGeom prst="ellipse">
              <a:avLst/>
            </a:prstGeom>
            <a:noFill/>
            <a:ln w="254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57" name="Connecteur droit avec flèche 56"/>
            <p:cNvCxnSpPr>
              <a:stCxn id="53" idx="5"/>
              <a:endCxn id="54" idx="0"/>
            </p:cNvCxnSpPr>
            <p:nvPr/>
          </p:nvCxnSpPr>
          <p:spPr>
            <a:xfrm>
              <a:off x="7323800" y="1911910"/>
              <a:ext cx="635642" cy="1044244"/>
            </a:xfrm>
            <a:prstGeom prst="straightConnector1">
              <a:avLst/>
            </a:prstGeom>
            <a:ln w="635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00" scaled="1"/>
              </a:gra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cteur droit avec flèche 58"/>
            <p:cNvCxnSpPr>
              <a:stCxn id="56" idx="0"/>
              <a:endCxn id="53" idx="3"/>
            </p:cNvCxnSpPr>
            <p:nvPr/>
          </p:nvCxnSpPr>
          <p:spPr>
            <a:xfrm flipV="1">
              <a:off x="5624554" y="1911910"/>
              <a:ext cx="620761" cy="1022417"/>
            </a:xfrm>
            <a:prstGeom prst="straightConnector1">
              <a:avLst/>
            </a:prstGeom>
            <a:ln w="63500">
              <a:gradFill>
                <a:gsLst>
                  <a:gs pos="0">
                    <a:schemeClr val="accent6"/>
                  </a:gs>
                  <a:gs pos="100000">
                    <a:schemeClr val="accent1"/>
                  </a:gs>
                </a:gsLst>
                <a:lin ang="5400000" scaled="1"/>
              </a:gra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cteur droit avec flèche 59"/>
            <p:cNvCxnSpPr>
              <a:stCxn id="50" idx="1"/>
              <a:endCxn id="56" idx="6"/>
            </p:cNvCxnSpPr>
            <p:nvPr/>
          </p:nvCxnSpPr>
          <p:spPr>
            <a:xfrm flipH="1" flipV="1">
              <a:off x="6349890" y="3268407"/>
              <a:ext cx="884507" cy="10914"/>
            </a:xfrm>
            <a:prstGeom prst="straightConnector1">
              <a:avLst/>
            </a:prstGeom>
            <a:ln w="63500">
              <a:gradFill>
                <a:gsLst>
                  <a:gs pos="0">
                    <a:schemeClr val="accent2"/>
                  </a:gs>
                  <a:gs pos="100000">
                    <a:schemeClr val="accent6"/>
                  </a:gs>
                </a:gsLst>
                <a:lin ang="5400000" scaled="1"/>
              </a:gra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ZoneTexte 61"/>
            <p:cNvSpPr txBox="1"/>
            <p:nvPr/>
          </p:nvSpPr>
          <p:spPr>
            <a:xfrm>
              <a:off x="6253191" y="2229466"/>
              <a:ext cx="114764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b="1" dirty="0" smtClean="0">
                  <a:solidFill>
                    <a:schemeClr val="bg1">
                      <a:lumMod val="50000"/>
                    </a:schemeClr>
                  </a:solidFill>
                </a:rPr>
                <a:t>Contre-réaction</a:t>
              </a:r>
            </a:p>
          </p:txBody>
        </p:sp>
      </p:grpSp>
      <p:grpSp>
        <p:nvGrpSpPr>
          <p:cNvPr id="22" name="Groupe 21"/>
          <p:cNvGrpSpPr/>
          <p:nvPr/>
        </p:nvGrpSpPr>
        <p:grpSpPr>
          <a:xfrm>
            <a:off x="4334888" y="4464405"/>
            <a:ext cx="3930501" cy="1856935"/>
            <a:chOff x="4445504" y="5028862"/>
            <a:chExt cx="3930501" cy="1856935"/>
          </a:xfrm>
        </p:grpSpPr>
        <p:sp>
          <p:nvSpPr>
            <p:cNvPr id="63" name="ZoneTexte 62"/>
            <p:cNvSpPr txBox="1"/>
            <p:nvPr/>
          </p:nvSpPr>
          <p:spPr>
            <a:xfrm>
              <a:off x="6116268" y="5028862"/>
              <a:ext cx="8895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b="1" dirty="0">
                  <a:solidFill>
                    <a:schemeClr val="bg1">
                      <a:lumMod val="50000"/>
                    </a:schemeClr>
                  </a:solidFill>
                </a:rPr>
                <a:t>R</a:t>
              </a:r>
              <a:r>
                <a:rPr lang="fr-FR" b="1" dirty="0" smtClean="0">
                  <a:solidFill>
                    <a:schemeClr val="bg1">
                      <a:lumMod val="50000"/>
                    </a:schemeClr>
                  </a:solidFill>
                </a:rPr>
                <a:t>etard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ZoneTexte 63"/>
                <p:cNvSpPr txBox="1"/>
                <p:nvPr/>
              </p:nvSpPr>
              <p:spPr>
                <a:xfrm>
                  <a:off x="4445504" y="5755551"/>
                  <a:ext cx="1826115" cy="113024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fr-FR" b="1" dirty="0" smtClean="0">
                      <a:solidFill>
                        <a:schemeClr val="bg1">
                          <a:lumMod val="50000"/>
                        </a:schemeClr>
                      </a:solidFill>
                    </a:rPr>
                    <a:t>Ressort </a:t>
                  </a:r>
                  <a:r>
                    <a:rPr lang="fr-FR" b="1" dirty="0">
                      <a:solidFill>
                        <a:schemeClr val="bg1">
                          <a:lumMod val="50000"/>
                        </a:schemeClr>
                      </a:solidFill>
                    </a:rPr>
                    <a:t>optique</a:t>
                  </a:r>
                </a:p>
                <a:p>
                  <a:pPr algn="ctr"/>
                  <a:endParaRPr lang="fr-FR" i="1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</a:endParaRP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fr-FR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fr-FR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∝</m:t>
                        </m:r>
                        <m:r>
                          <a:rPr lang="fr-FR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fr-FR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fr-FR" dirty="0" smtClean="0">
                    <a:solidFill>
                      <a:schemeClr val="bg1">
                        <a:lumMod val="50000"/>
                      </a:schemeClr>
                    </a:solidFill>
                  </a:endParaRP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fr-FR" b="0" i="0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Ω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fr-FR" b="0" i="0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eff</m:t>
                            </m:r>
                          </m:sub>
                        </m:sSub>
                      </m:oMath>
                    </m:oMathPara>
                  </a14:m>
                  <a:endParaRPr lang="fr-FR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64" name="ZoneTexte 6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45504" y="5755551"/>
                  <a:ext cx="1826115" cy="1130246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t="-6989" b="-1613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ZoneTexte 64"/>
                <p:cNvSpPr txBox="1"/>
                <p:nvPr/>
              </p:nvSpPr>
              <p:spPr>
                <a:xfrm>
                  <a:off x="7010888" y="5755551"/>
                  <a:ext cx="1365117" cy="113024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:r>
                    <a:rPr lang="fr-FR" b="1" dirty="0" smtClean="0">
                      <a:solidFill>
                        <a:schemeClr val="bg1">
                          <a:lumMod val="50000"/>
                        </a:schemeClr>
                      </a:solidFill>
                    </a:rPr>
                    <a:t>Friction froide</a:t>
                  </a:r>
                </a:p>
                <a:p>
                  <a:endParaRPr lang="fr-FR" i="1" dirty="0" smtClean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fr-FR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sub>
                        </m:sSub>
                        <m:r>
                          <a:rPr lang="fr-FR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∝−</m:t>
                        </m:r>
                        <m:r>
                          <a:rPr lang="fr-FR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  <m:acc>
                          <m:accPr>
                            <m:chr m:val="̇"/>
                            <m:ctrlPr>
                              <a:rPr lang="fr-FR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oMath>
                    </m:oMathPara>
                  </a14:m>
                  <a:endParaRPr lang="fr-FR" b="0" dirty="0" smtClean="0">
                    <a:solidFill>
                      <a:schemeClr val="bg1">
                        <a:lumMod val="50000"/>
                      </a:schemeClr>
                    </a:solidFill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fr-FR" b="0" i="0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Γ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fr-FR" b="0" i="0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eff</m:t>
                            </m:r>
                          </m:sub>
                        </m:sSub>
                      </m:oMath>
                    </m:oMathPara>
                  </a14:m>
                  <a:endParaRPr lang="fr-FR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65" name="ZoneTexte 6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10888" y="5755551"/>
                  <a:ext cx="1365117" cy="1130246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 l="-9375" t="-6989" r="-9821" b="-1613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6" name="Connecteur droit avec flèche 65"/>
            <p:cNvCxnSpPr>
              <a:stCxn id="63" idx="1"/>
              <a:endCxn id="64" idx="0"/>
            </p:cNvCxnSpPr>
            <p:nvPr/>
          </p:nvCxnSpPr>
          <p:spPr>
            <a:xfrm flipH="1">
              <a:off x="5358562" y="5213528"/>
              <a:ext cx="757706" cy="542023"/>
            </a:xfrm>
            <a:prstGeom prst="straightConnector1">
              <a:avLst/>
            </a:prstGeom>
            <a:ln w="25400">
              <a:gradFill>
                <a:gsLst>
                  <a:gs pos="100000">
                    <a:schemeClr val="bg1">
                      <a:lumMod val="50000"/>
                    </a:schemeClr>
                  </a:gs>
                  <a:gs pos="0">
                    <a:schemeClr val="bg1">
                      <a:lumMod val="95000"/>
                    </a:schemeClr>
                  </a:gs>
                </a:gsLst>
                <a:lin ang="5400000" scaled="1"/>
              </a:gra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necteur droit avec flèche 66"/>
            <p:cNvCxnSpPr>
              <a:stCxn id="63" idx="3"/>
              <a:endCxn id="65" idx="0"/>
            </p:cNvCxnSpPr>
            <p:nvPr/>
          </p:nvCxnSpPr>
          <p:spPr>
            <a:xfrm>
              <a:off x="7005773" y="5213528"/>
              <a:ext cx="687674" cy="542023"/>
            </a:xfrm>
            <a:prstGeom prst="straightConnector1">
              <a:avLst/>
            </a:prstGeom>
            <a:ln w="25400">
              <a:gradFill>
                <a:gsLst>
                  <a:gs pos="100000">
                    <a:schemeClr val="bg1">
                      <a:lumMod val="50000"/>
                    </a:schemeClr>
                  </a:gs>
                  <a:gs pos="0">
                    <a:schemeClr val="bg1">
                      <a:lumMod val="95000"/>
                    </a:schemeClr>
                  </a:gs>
                </a:gsLst>
                <a:lin ang="5400000" scaled="1"/>
              </a:gra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8" name="ZoneTexte 67"/>
          <p:cNvSpPr txBox="1"/>
          <p:nvPr/>
        </p:nvSpPr>
        <p:spPr>
          <a:xfrm>
            <a:off x="3793254" y="3132092"/>
            <a:ext cx="51149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solidFill>
                  <a:schemeClr val="accent1"/>
                </a:solidFill>
              </a:rPr>
              <a:t>Le </a:t>
            </a:r>
            <a:r>
              <a:rPr lang="fr-FR" b="1" dirty="0" smtClean="0">
                <a:solidFill>
                  <a:schemeClr val="accent1"/>
                </a:solidFill>
              </a:rPr>
              <a:t>couplage optomécanique </a:t>
            </a:r>
            <a:r>
              <a:rPr lang="fr-FR" dirty="0" smtClean="0">
                <a:solidFill>
                  <a:schemeClr val="accent1"/>
                </a:solidFill>
              </a:rPr>
              <a:t>lie les </a:t>
            </a:r>
            <a:r>
              <a:rPr lang="fr-FR" b="1" dirty="0" smtClean="0">
                <a:solidFill>
                  <a:schemeClr val="accent1"/>
                </a:solidFill>
              </a:rPr>
              <a:t>déplacements</a:t>
            </a:r>
            <a:r>
              <a:rPr lang="fr-FR" dirty="0" smtClean="0">
                <a:solidFill>
                  <a:schemeClr val="accent1"/>
                </a:solidFill>
              </a:rPr>
              <a:t> du miroir et l’</a:t>
            </a:r>
            <a:r>
              <a:rPr lang="fr-FR" b="1" dirty="0" smtClean="0">
                <a:solidFill>
                  <a:schemeClr val="accent1"/>
                </a:solidFill>
              </a:rPr>
              <a:t>intensité </a:t>
            </a:r>
            <a:r>
              <a:rPr lang="fr-FR" b="1" dirty="0" err="1" smtClean="0">
                <a:solidFill>
                  <a:schemeClr val="accent1"/>
                </a:solidFill>
              </a:rPr>
              <a:t>intracavité</a:t>
            </a:r>
            <a:r>
              <a:rPr lang="fr-FR" b="1" dirty="0" smtClean="0">
                <a:solidFill>
                  <a:schemeClr val="accent1"/>
                </a:solidFill>
              </a:rPr>
              <a:t> </a:t>
            </a:r>
            <a:r>
              <a:rPr lang="fr-FR" dirty="0" smtClean="0">
                <a:solidFill>
                  <a:schemeClr val="accent1"/>
                </a:solidFill>
              </a:rPr>
              <a:t>par l’intermédiaire de la </a:t>
            </a:r>
            <a:r>
              <a:rPr lang="fr-FR" b="1" dirty="0" smtClean="0">
                <a:solidFill>
                  <a:schemeClr val="accent1"/>
                </a:solidFill>
              </a:rPr>
              <a:t>pression de radiation</a:t>
            </a:r>
            <a:endParaRPr lang="fr-FR" b="1" dirty="0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/>
              <p:cNvSpPr/>
              <p:nvPr/>
            </p:nvSpPr>
            <p:spPr>
              <a:xfrm>
                <a:off x="9330680" y="4870067"/>
                <a:ext cx="1643334" cy="65825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fr-FR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eff</m:t>
                          </m:r>
                        </m:sub>
                      </m:sSub>
                      <m:r>
                        <a:rPr lang="fr-FR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fr-FR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env</m:t>
                          </m:r>
                        </m:sub>
                      </m:sSub>
                      <m:f>
                        <m:fPr>
                          <m:ctrlPr>
                            <a:rPr lang="fr-F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fr-FR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fr-FR" b="0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a:rPr lang="fr-FR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fr-FR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fr-FR" b="0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fr-FR" b="0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eff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fr-FR" i="1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4" name="Rectangle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0680" y="4870067"/>
                <a:ext cx="1643334" cy="658257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79485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1.85185E-6 L 0.13733 -0.0004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858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1.85185E-6 L 0.01163 0.00023 " pathEditMode="relative" rAng="0" ptsTypes="AA">
                                      <p:cBhvr>
                                        <p:cTn id="1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73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4.81481E-6 C 0.00069 0.01226 0.00156 0.02476 0.00278 0.03449 C 0.00399 0.04398 0.00521 0.05023 0.00677 0.05763 C 0.0085 0.06481 0.01059 0.07152 0.01284 0.07847 " pathEditMode="relative" rAng="0" ptsTypes="AAAA">
                                      <p:cBhvr>
                                        <p:cTn id="21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42" y="3912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163 0.00023 L -0.01215 -0.00046 " pathEditMode="relative" rAng="0" ptsTypes="AA">
                                      <p:cBhvr>
                                        <p:cTn id="31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98" y="-46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284 0.07847 L -0.0099 -0.0838 " pathEditMode="relative" rAng="0" ptsTypes="AA">
                                      <p:cBhvr>
                                        <p:cTn id="33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46" y="-8125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215 -0.00046 L -1.11111E-6 -1.85185E-6 " pathEditMode="relative" rAng="0" ptsTypes="AA">
                                      <p:cBhvr>
                                        <p:cTn id="43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8" y="23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99 -0.0838 L 2.77778E-6 4.81481E-6 " pathEditMode="relative" rAng="0" ptsTypes="AA">
                                      <p:cBhvr>
                                        <p:cTn id="45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6" y="4190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3" grpId="1" animBg="1"/>
      <p:bldP spid="43" grpId="2" animBg="1"/>
      <p:bldP spid="43" grpId="3" animBg="1"/>
      <p:bldP spid="61" grpId="0"/>
      <p:bldP spid="68" grpId="0"/>
    </p:bldLst>
  </p:timing>
</p:sld>
</file>

<file path=ppt/theme/theme1.xml><?xml version="1.0" encoding="utf-8"?>
<a:theme xmlns:a="http://schemas.openxmlformats.org/drawingml/2006/main" name="Thème Office">
  <a:themeElements>
    <a:clrScheme name="Thèm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hème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50597</TotalTime>
  <Words>983</Words>
  <Application>Microsoft Office PowerPoint</Application>
  <PresentationFormat>Affichage à l'écran (4:3)</PresentationFormat>
  <Paragraphs>273</Paragraphs>
  <Slides>19</Slides>
  <Notes>19</Notes>
  <HiddenSlides>0</HiddenSlides>
  <MMClips>2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19</vt:i4>
      </vt:variant>
    </vt:vector>
  </HeadingPairs>
  <TitlesOfParts>
    <vt:vector size="24" baseType="lpstr">
      <vt:lpstr>Arial</vt:lpstr>
      <vt:lpstr>Calibri</vt:lpstr>
      <vt:lpstr>Calibri Light</vt:lpstr>
      <vt:lpstr>Cambria Math</vt:lpstr>
      <vt:lpstr>Thème Office</vt:lpstr>
      <vt:lpstr>Mise en perspective didactique d’un dossier de recherche</vt:lpstr>
      <vt:lpstr>Parcours universitaire</vt:lpstr>
      <vt:lpstr>Tester la mécanique quantique</vt:lpstr>
      <vt:lpstr>Mouvement brownien – Etat quantique fondamental d’un oscillateur mécanique</vt:lpstr>
      <vt:lpstr>Le micro-pilier en quartz en quelques chiffres</vt:lpstr>
      <vt:lpstr>Mouvement brownien et thermométrie</vt:lpstr>
      <vt:lpstr>Mesures interférométriques de petits déplacements</vt:lpstr>
      <vt:lpstr>La cavité optomécanique</vt:lpstr>
      <vt:lpstr>Présentation PowerPoint</vt:lpstr>
      <vt:lpstr>Refroidissement par rétroaction</vt:lpstr>
      <vt:lpstr>Résultats</vt:lpstr>
      <vt:lpstr>Vers une amélioration de la sensibilité des mesures de déplacement</vt:lpstr>
      <vt:lpstr>Présentation PowerPoint</vt:lpstr>
      <vt:lpstr>Valorisation – Oscillateurs et micro-pilier </vt:lpstr>
      <vt:lpstr>Valorisation – Cours et TD</vt:lpstr>
      <vt:lpstr>Valorisation – TP : caractérisation mécanique</vt:lpstr>
      <vt:lpstr>Valorisation – TP : « fonction de transfert »</vt:lpstr>
      <vt:lpstr>Valorisation – TP : étude spectrale</vt:lpstr>
      <vt:lpstr>Valorisation – Evaluation</vt:lpstr>
    </vt:vector>
  </TitlesOfParts>
  <Company>LKB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remi</dc:creator>
  <cp:lastModifiedBy>remi</cp:lastModifiedBy>
  <cp:revision>947</cp:revision>
  <cp:lastPrinted>2019-07-12T11:29:22Z</cp:lastPrinted>
  <dcterms:created xsi:type="dcterms:W3CDTF">2016-01-19T10:18:58Z</dcterms:created>
  <dcterms:modified xsi:type="dcterms:W3CDTF">2020-04-14T17:30:25Z</dcterms:modified>
</cp:coreProperties>
</file>